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sldIdLst>
    <p:sldId id="259" r:id="rId6"/>
    <p:sldId id="262" r:id="rId7"/>
    <p:sldId id="260" r:id="rId8"/>
    <p:sldId id="265" r:id="rId9"/>
    <p:sldId id="266" r:id="rId10"/>
    <p:sldId id="267" r:id="rId11"/>
    <p:sldId id="1607" r:id="rId12"/>
    <p:sldId id="268" r:id="rId13"/>
    <p:sldId id="269" r:id="rId14"/>
    <p:sldId id="270" r:id="rId15"/>
    <p:sldId id="271" r:id="rId16"/>
    <p:sldId id="1608" r:id="rId17"/>
    <p:sldId id="1609" r:id="rId18"/>
    <p:sldId id="1619" r:id="rId19"/>
    <p:sldId id="272" r:id="rId20"/>
    <p:sldId id="273" r:id="rId21"/>
    <p:sldId id="274" r:id="rId22"/>
    <p:sldId id="275" r:id="rId23"/>
    <p:sldId id="1620" r:id="rId24"/>
    <p:sldId id="1621" r:id="rId25"/>
    <p:sldId id="1618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1622" r:id="rId36"/>
    <p:sldId id="1623" r:id="rId37"/>
    <p:sldId id="1624" r:id="rId38"/>
    <p:sldId id="285" r:id="rId39"/>
    <p:sldId id="286" r:id="rId40"/>
    <p:sldId id="287" r:id="rId41"/>
    <p:sldId id="288" r:id="rId42"/>
    <p:sldId id="289" r:id="rId43"/>
    <p:sldId id="1633" r:id="rId44"/>
    <p:sldId id="290" r:id="rId45"/>
    <p:sldId id="291" r:id="rId46"/>
    <p:sldId id="292" r:id="rId47"/>
    <p:sldId id="293" r:id="rId48"/>
    <p:sldId id="264" r:id="rId49"/>
    <p:sldId id="263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/>
    <p:restoredTop sz="94733"/>
  </p:normalViewPr>
  <p:slideViewPr>
    <p:cSldViewPr snapToGrid="0" snapToObjects="1">
      <p:cViewPr varScale="1">
        <p:scale>
          <a:sx n="120" d="100"/>
          <a:sy n="120" d="100"/>
        </p:scale>
        <p:origin x="56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Costa" userId="49f5f229-a6e9-4850-ac0f-665af6381b5a" providerId="ADAL" clId="{FFFA74F0-FF86-4227-9B68-972250B94699}"/>
    <pc:docChg chg="undo redo custSel modSld">
      <pc:chgData name="Tiago Costa" userId="49f5f229-a6e9-4850-ac0f-665af6381b5a" providerId="ADAL" clId="{FFFA74F0-FF86-4227-9B68-972250B94699}" dt="2018-05-26T13:57:44.669" v="284"/>
      <pc:docMkLst>
        <pc:docMk/>
      </pc:docMkLst>
      <pc:sldChg chg="modSp">
        <pc:chgData name="Tiago Costa" userId="49f5f229-a6e9-4850-ac0f-665af6381b5a" providerId="ADAL" clId="{FFFA74F0-FF86-4227-9B68-972250B94699}" dt="2018-05-26T07:29:16.554" v="7" actId="20577"/>
        <pc:sldMkLst>
          <pc:docMk/>
          <pc:sldMk cId="225138840" sldId="271"/>
        </pc:sldMkLst>
        <pc:spChg chg="mod">
          <ac:chgData name="Tiago Costa" userId="49f5f229-a6e9-4850-ac0f-665af6381b5a" providerId="ADAL" clId="{FFFA74F0-FF86-4227-9B68-972250B94699}" dt="2018-05-26T07:29:16.554" v="7" actId="20577"/>
          <ac:spMkLst>
            <pc:docMk/>
            <pc:sldMk cId="225138840" sldId="271"/>
            <ac:spMk id="7" creationId="{E91DBCCC-3928-41A7-8596-49805C9702B4}"/>
          </ac:spMkLst>
        </pc:spChg>
      </pc:sldChg>
      <pc:sldChg chg="modTransition">
        <pc:chgData name="Tiago Costa" userId="49f5f229-a6e9-4850-ac0f-665af6381b5a" providerId="ADAL" clId="{FFFA74F0-FF86-4227-9B68-972250B94699}" dt="2018-05-26T13:57:44.669" v="284"/>
        <pc:sldMkLst>
          <pc:docMk/>
          <pc:sldMk cId="883773749" sldId="272"/>
        </pc:sldMkLst>
      </pc:sldChg>
      <pc:sldChg chg="modSp">
        <pc:chgData name="Tiago Costa" userId="49f5f229-a6e9-4850-ac0f-665af6381b5a" providerId="ADAL" clId="{FFFA74F0-FF86-4227-9B68-972250B94699}" dt="2018-05-26T07:29:59.441" v="33" actId="20577"/>
        <pc:sldMkLst>
          <pc:docMk/>
          <pc:sldMk cId="3336688399" sldId="273"/>
        </pc:sldMkLst>
        <pc:spChg chg="mod">
          <ac:chgData name="Tiago Costa" userId="49f5f229-a6e9-4850-ac0f-665af6381b5a" providerId="ADAL" clId="{FFFA74F0-FF86-4227-9B68-972250B94699}" dt="2018-05-26T07:29:59.441" v="33" actId="20577"/>
          <ac:spMkLst>
            <pc:docMk/>
            <pc:sldMk cId="3336688399" sldId="273"/>
            <ac:spMk id="4" creationId="{270876F8-7B15-4DD0-9F9E-35EC2D4F4FE5}"/>
          </ac:spMkLst>
        </pc:spChg>
      </pc:sldChg>
      <pc:sldChg chg="modSp">
        <pc:chgData name="Tiago Costa" userId="49f5f229-a6e9-4850-ac0f-665af6381b5a" providerId="ADAL" clId="{FFFA74F0-FF86-4227-9B68-972250B94699}" dt="2018-05-26T07:54:21.570" v="123" actId="15"/>
        <pc:sldMkLst>
          <pc:docMk/>
          <pc:sldMk cId="3068420444" sldId="275"/>
        </pc:sldMkLst>
        <pc:spChg chg="mod">
          <ac:chgData name="Tiago Costa" userId="49f5f229-a6e9-4850-ac0f-665af6381b5a" providerId="ADAL" clId="{FFFA74F0-FF86-4227-9B68-972250B94699}" dt="2018-05-26T07:54:21.570" v="123" actId="15"/>
          <ac:spMkLst>
            <pc:docMk/>
            <pc:sldMk cId="3068420444" sldId="275"/>
            <ac:spMk id="7" creationId="{E91DBCCC-3928-41A7-8596-49805C9702B4}"/>
          </ac:spMkLst>
        </pc:spChg>
      </pc:sldChg>
      <pc:sldChg chg="modSp">
        <pc:chgData name="Tiago Costa" userId="49f5f229-a6e9-4850-ac0f-665af6381b5a" providerId="ADAL" clId="{FFFA74F0-FF86-4227-9B68-972250B94699}" dt="2018-05-26T07:54:55.747" v="138" actId="20577"/>
        <pc:sldMkLst>
          <pc:docMk/>
          <pc:sldMk cId="3681841219" sldId="278"/>
        </pc:sldMkLst>
        <pc:spChg chg="mod">
          <ac:chgData name="Tiago Costa" userId="49f5f229-a6e9-4850-ac0f-665af6381b5a" providerId="ADAL" clId="{FFFA74F0-FF86-4227-9B68-972250B94699}" dt="2018-05-26T07:54:55.747" v="138" actId="20577"/>
          <ac:spMkLst>
            <pc:docMk/>
            <pc:sldMk cId="3681841219" sldId="278"/>
            <ac:spMk id="11" creationId="{0FC78367-5E1E-4A23-BDDC-E5F1DF91B2E6}"/>
          </ac:spMkLst>
        </pc:spChg>
      </pc:sldChg>
      <pc:sldChg chg="modSp">
        <pc:chgData name="Tiago Costa" userId="49f5f229-a6e9-4850-ac0f-665af6381b5a" providerId="ADAL" clId="{FFFA74F0-FF86-4227-9B68-972250B94699}" dt="2018-05-26T08:02:49.821" v="283" actId="6549"/>
        <pc:sldMkLst>
          <pc:docMk/>
          <pc:sldMk cId="3567311098" sldId="285"/>
        </pc:sldMkLst>
        <pc:spChg chg="mod">
          <ac:chgData name="Tiago Costa" userId="49f5f229-a6e9-4850-ac0f-665af6381b5a" providerId="ADAL" clId="{FFFA74F0-FF86-4227-9B68-972250B94699}" dt="2018-05-26T08:02:49.821" v="283" actId="6549"/>
          <ac:spMkLst>
            <pc:docMk/>
            <pc:sldMk cId="3567311098" sldId="285"/>
            <ac:spMk id="7" creationId="{E91DBCCC-3928-41A7-8596-49805C9702B4}"/>
          </ac:spMkLst>
        </pc:spChg>
      </pc:sldChg>
      <pc:sldChg chg="modTransition">
        <pc:chgData name="Tiago Costa" userId="49f5f229-a6e9-4850-ac0f-665af6381b5a" providerId="ADAL" clId="{FFFA74F0-FF86-4227-9B68-972250B94699}" dt="2018-05-26T13:57:44.669" v="284"/>
        <pc:sldMkLst>
          <pc:docMk/>
          <pc:sldMk cId="3332128888" sldId="1619"/>
        </pc:sldMkLst>
      </pc:sldChg>
      <pc:sldChg chg="modSp">
        <pc:chgData name="Tiago Costa" userId="49f5f229-a6e9-4850-ac0f-665af6381b5a" providerId="ADAL" clId="{FFFA74F0-FF86-4227-9B68-972250B94699}" dt="2018-05-26T07:31:40.464" v="40" actId="313"/>
        <pc:sldMkLst>
          <pc:docMk/>
          <pc:sldMk cId="1128754302" sldId="1620"/>
        </pc:sldMkLst>
        <pc:spChg chg="mod">
          <ac:chgData name="Tiago Costa" userId="49f5f229-a6e9-4850-ac0f-665af6381b5a" providerId="ADAL" clId="{FFFA74F0-FF86-4227-9B68-972250B94699}" dt="2018-05-26T07:31:40.464" v="40" actId="313"/>
          <ac:spMkLst>
            <pc:docMk/>
            <pc:sldMk cId="1128754302" sldId="1620"/>
            <ac:spMk id="7" creationId="{E91DBCCC-3928-41A7-8596-49805C9702B4}"/>
          </ac:spMkLst>
        </pc:spChg>
      </pc:sldChg>
      <pc:sldChg chg="modSp">
        <pc:chgData name="Tiago Costa" userId="49f5f229-a6e9-4850-ac0f-665af6381b5a" providerId="ADAL" clId="{FFFA74F0-FF86-4227-9B68-972250B94699}" dt="2018-05-26T07:56:47.273" v="180" actId="20577"/>
        <pc:sldMkLst>
          <pc:docMk/>
          <pc:sldMk cId="3059684205" sldId="1621"/>
        </pc:sldMkLst>
        <pc:spChg chg="mod">
          <ac:chgData name="Tiago Costa" userId="49f5f229-a6e9-4850-ac0f-665af6381b5a" providerId="ADAL" clId="{FFFA74F0-FF86-4227-9B68-972250B94699}" dt="2018-05-26T07:56:47.273" v="180" actId="20577"/>
          <ac:spMkLst>
            <pc:docMk/>
            <pc:sldMk cId="3059684205" sldId="1621"/>
            <ac:spMk id="7" creationId="{E91DBCCC-3928-41A7-8596-49805C9702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ABE3B-95FA-8A4C-940E-728688D3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656411-8C57-2745-87B6-C706DE901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DE2105-7AC7-D246-B560-BD40AA94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EF4AA-6D52-AA4F-872C-ACAB60AD8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A24F26-11CD-7642-8064-1C8ED7D0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59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73CEE-169B-404A-A8AA-46558B52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302099-C881-0140-AC4B-1B0602853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AE37C-D54B-D34C-BA2E-A0D0188B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EFD2CC-5B1B-CB4F-A8E8-68308583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A248FB-68D1-BC4C-AC3B-FA6F72FB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80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2ABF7CB-F815-1B4B-9789-E65E2A67F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37E1E0-EDFE-E241-84F9-0754782F6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CF5674-54F8-1A4B-B300-B67BD5B0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D088D-5101-3E46-89DC-5F3504D9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6154D-4587-474A-A3C9-BE94FF94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003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230" tIns="109670" rIns="146230" bIns="109670">
            <a:noAutofit/>
          </a:bodyPr>
          <a:lstStyle>
            <a:lvl1pPr marL="0" indent="0">
              <a:spcBef>
                <a:spcPts val="0"/>
              </a:spcBef>
              <a:buNone/>
              <a:defRPr sz="34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230" tIns="91395" rIns="146230" bIns="91395" anchor="t" anchorCtr="0"/>
          <a:lstStyle>
            <a:lvl1pPr>
              <a:defRPr sz="5879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7208" y="470411"/>
            <a:ext cx="1522404" cy="32616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8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7"/>
            <a:ext cx="8964185" cy="1793090"/>
          </a:xfrm>
          <a:noFill/>
        </p:spPr>
        <p:txBody>
          <a:bodyPr lIns="146230" tIns="91395" rIns="146230" bIns="91395" anchor="t" anchorCtr="0"/>
          <a:lstStyle>
            <a:lvl1pPr>
              <a:defRPr sz="5879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3878580"/>
            <a:ext cx="8964186" cy="1792326"/>
          </a:xfrm>
          <a:noFill/>
        </p:spPr>
        <p:txBody>
          <a:bodyPr lIns="146230" tIns="109670" rIns="146230" bIns="109670">
            <a:noAutofit/>
          </a:bodyPr>
          <a:lstStyle>
            <a:lvl1pPr marL="0" indent="0">
              <a:spcBef>
                <a:spcPts val="0"/>
              </a:spcBef>
              <a:buNone/>
              <a:defRPr sz="3428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7208" y="470411"/>
            <a:ext cx="1522404" cy="32616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82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7264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95639" y="111072"/>
            <a:ext cx="6320907" cy="6635857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90364" y="618249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" y="5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40" y="2084172"/>
            <a:ext cx="6274974" cy="3586208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230" tIns="91395" rIns="146230" bIns="91395" anchor="t" anchorCtr="0"/>
          <a:lstStyle>
            <a:lvl1pPr>
              <a:defRPr sz="5879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8"/>
            <a:ext cx="6276530" cy="1789991"/>
          </a:xfrm>
          <a:noFill/>
        </p:spPr>
        <p:txBody>
          <a:bodyPr tIns="10967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1" y="60614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" y="0"/>
            <a:ext cx="12190271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40" y="2084172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4" cy="1794808"/>
          </a:xfrm>
          <a:noFill/>
        </p:spPr>
        <p:txBody>
          <a:bodyPr lIns="146230" tIns="91395" rIns="146230" bIns="91395" anchor="t" anchorCtr="0"/>
          <a:lstStyle>
            <a:lvl1pPr>
              <a:defRPr sz="5879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8"/>
            <a:ext cx="7172954" cy="1789991"/>
          </a:xfrm>
        </p:spPr>
        <p:txBody>
          <a:bodyPr tIns="10967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1" y="6061424"/>
            <a:ext cx="1522404" cy="32616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5"/>
            <a:ext cx="1219027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40" y="2084172"/>
            <a:ext cx="7171399" cy="3586208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4" cy="1794808"/>
          </a:xfrm>
          <a:noFill/>
        </p:spPr>
        <p:txBody>
          <a:bodyPr lIns="146230" tIns="91395" rIns="146230" bIns="91395" anchor="t" anchorCtr="0"/>
          <a:lstStyle>
            <a:lvl1pPr>
              <a:defRPr sz="5291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4" cy="1793104"/>
          </a:xfrm>
          <a:noFill/>
        </p:spPr>
        <p:txBody>
          <a:bodyPr tIns="10967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1" y="60614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4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40" y="2084172"/>
            <a:ext cx="7171399" cy="3586208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ltGray">
          <a:xfrm>
            <a:off x="267683" y="2082468"/>
            <a:ext cx="7172954" cy="1794808"/>
          </a:xfrm>
          <a:noFill/>
        </p:spPr>
        <p:txBody>
          <a:bodyPr lIns="146230" tIns="91395" rIns="146230" bIns="91395" anchor="t" anchorCtr="0"/>
          <a:lstStyle>
            <a:lvl1pPr>
              <a:defRPr sz="5291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69494"/>
            <a:ext cx="7172954" cy="1793104"/>
          </a:xfrm>
          <a:noFill/>
        </p:spPr>
        <p:txBody>
          <a:bodyPr tIns="10967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1" y="60614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8"/>
            <a:ext cx="12191136" cy="685848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307417" y="1381527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305859" y="1381535"/>
            <a:ext cx="6276530" cy="1793105"/>
          </a:xfrm>
          <a:noFill/>
        </p:spPr>
        <p:txBody>
          <a:bodyPr vert="horz" wrap="square" lIns="146230" tIns="91395" rIns="146230" bIns="91395" rtlCol="0" anchor="t" anchorCtr="0">
            <a:noAutofit/>
          </a:bodyPr>
          <a:lstStyle>
            <a:lvl1pPr>
              <a:defRPr lang="en-US" sz="5879" spc="-99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307417" y="3174631"/>
            <a:ext cx="6274974" cy="1793104"/>
          </a:xfrm>
        </p:spPr>
        <p:txBody>
          <a:bodyPr tIns="10967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12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86990-22D9-E449-BDE4-0263E8D4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581B9-BDCB-0F44-A7A3-3AEF8F89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5D72A-0BFA-7E4C-8BEF-AB19A070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A152F-5C93-494F-A019-446F0876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A9384B-903D-C24C-8D13-19F9ABD4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7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69304" y="2084189"/>
            <a:ext cx="7171399" cy="358619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0" y="2084172"/>
            <a:ext cx="7171399" cy="1793104"/>
          </a:xfrm>
          <a:noFill/>
        </p:spPr>
        <p:txBody>
          <a:bodyPr lIns="146230" tIns="91395" rIns="146230" bIns="91395" anchor="t" anchorCtr="0"/>
          <a:lstStyle>
            <a:lvl1pPr>
              <a:defRPr sz="5879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5" y="3875718"/>
            <a:ext cx="7171399" cy="1794661"/>
          </a:xfrm>
          <a:noFill/>
        </p:spPr>
        <p:txBody>
          <a:bodyPr lIns="146230" tIns="109670" rIns="146230" bIns="109670">
            <a:noAutofit/>
          </a:bodyPr>
          <a:lstStyle>
            <a:lvl1pPr marL="0" indent="0">
              <a:spcBef>
                <a:spcPts val="0"/>
              </a:spcBef>
              <a:buNone/>
              <a:defRPr sz="3232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21018" y="6052892"/>
            <a:ext cx="1522404" cy="32616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1" y="291082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9859116" cy="2697988"/>
          </a:xfrm>
          <a:noFill/>
        </p:spPr>
        <p:txBody>
          <a:bodyPr tIns="91395" bIns="91395" anchor="t" anchorCtr="0"/>
          <a:lstStyle>
            <a:lvl1pPr>
              <a:defRPr sz="7053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5"/>
            <a:ext cx="9860673" cy="1793881"/>
          </a:xfrm>
          <a:noFill/>
        </p:spPr>
        <p:txBody>
          <a:bodyPr lIns="182787" tIns="146230" rIns="182787" bIns="146230">
            <a:noAutofit/>
          </a:bodyPr>
          <a:lstStyle>
            <a:lvl1pPr marL="0" indent="0">
              <a:spcBef>
                <a:spcPts val="0"/>
              </a:spcBef>
              <a:buNone/>
              <a:defRPr sz="34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17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9859116" cy="2697988"/>
          </a:xfrm>
          <a:noFill/>
        </p:spPr>
        <p:txBody>
          <a:bodyPr tIns="91395" bIns="91395" anchor="t" anchorCtr="0"/>
          <a:lstStyle>
            <a:lvl1pPr>
              <a:defRPr sz="7053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6354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9"/>
            <a:ext cx="11653523" cy="1796217"/>
          </a:xfrm>
          <a:noFill/>
        </p:spPr>
        <p:txBody>
          <a:bodyPr tIns="91395" bIns="91395" anchor="t" anchorCtr="0"/>
          <a:lstStyle>
            <a:lvl1pPr>
              <a:defRPr sz="862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631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9"/>
            <a:ext cx="11653523" cy="1796217"/>
          </a:xfrm>
          <a:noFill/>
        </p:spPr>
        <p:txBody>
          <a:bodyPr tIns="91395" bIns="91395" anchor="t" anchorCtr="0"/>
          <a:lstStyle>
            <a:lvl1pPr>
              <a:defRPr sz="862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845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9"/>
            <a:ext cx="11653523" cy="1796217"/>
          </a:xfrm>
          <a:noFill/>
        </p:spPr>
        <p:txBody>
          <a:bodyPr tIns="91395" bIns="91395" anchor="t" anchorCtr="0"/>
          <a:lstStyle>
            <a:lvl1pPr>
              <a:defRPr sz="8623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712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48" indent="0">
              <a:buNone/>
              <a:defRPr/>
            </a:lvl3pPr>
            <a:lvl4pPr marL="447699" indent="0">
              <a:buNone/>
              <a:defRPr/>
            </a:lvl4pPr>
            <a:lvl5pPr marL="67155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36791" y="289518"/>
            <a:ext cx="9788290" cy="89966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Customer Case – OEM Partner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4874" y="1635896"/>
            <a:ext cx="6797888" cy="1059212"/>
          </a:xfrm>
        </p:spPr>
        <p:txBody>
          <a:bodyPr/>
          <a:lstStyle>
            <a:lvl1pPr marL="0" indent="0">
              <a:buNone/>
              <a:defRPr sz="235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67">
                <a:latin typeface="+mj-lt"/>
              </a:defRPr>
            </a:lvl2pPr>
            <a:lvl3pPr marL="223848" indent="-111924">
              <a:buFont typeface="Arial"/>
              <a:buChar char="•"/>
              <a:defRPr sz="1567">
                <a:latin typeface="+mj-lt"/>
              </a:defRPr>
            </a:lvl3pPr>
            <a:lvl4pPr marL="286031" indent="0">
              <a:buNone/>
              <a:defRPr sz="1567"/>
            </a:lvl4pPr>
            <a:lvl5pPr marL="447699" indent="0">
              <a:buNone/>
              <a:defRPr sz="1567"/>
            </a:lvl5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63405" y="0"/>
            <a:ext cx="1748028" cy="177048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097" tIns="143278" rIns="179097" bIns="1432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096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24874" y="3204864"/>
            <a:ext cx="6797888" cy="1059212"/>
          </a:xfrm>
        </p:spPr>
        <p:txBody>
          <a:bodyPr/>
          <a:lstStyle>
            <a:lvl1pPr marL="0" indent="0">
              <a:buNone/>
              <a:defRPr sz="235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67">
                <a:latin typeface="+mj-lt"/>
              </a:defRPr>
            </a:lvl2pPr>
            <a:lvl3pPr marL="223848" indent="-111924">
              <a:buFont typeface="Arial"/>
              <a:buChar char="•"/>
              <a:defRPr sz="1567">
                <a:latin typeface="+mj-lt"/>
              </a:defRPr>
            </a:lvl3pPr>
            <a:lvl4pPr marL="286031" indent="0">
              <a:buNone/>
              <a:defRPr sz="1567"/>
            </a:lvl4pPr>
            <a:lvl5pPr marL="447699" indent="0">
              <a:buNone/>
              <a:defRPr sz="1567"/>
            </a:lvl5pPr>
          </a:lstStyle>
          <a:p>
            <a:pPr lvl="0"/>
            <a:r>
              <a:rPr lang="en-US" dirty="0"/>
              <a:t>The Approach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24874" y="4773828"/>
            <a:ext cx="6797888" cy="1059212"/>
          </a:xfrm>
        </p:spPr>
        <p:txBody>
          <a:bodyPr/>
          <a:lstStyle>
            <a:lvl1pPr marL="0" indent="0">
              <a:buNone/>
              <a:defRPr sz="235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67">
                <a:latin typeface="+mj-lt"/>
              </a:defRPr>
            </a:lvl2pPr>
            <a:lvl3pPr marL="223848" indent="-111924">
              <a:buFont typeface="Arial"/>
              <a:buChar char="•"/>
              <a:defRPr sz="1567">
                <a:latin typeface="+mj-lt"/>
              </a:defRPr>
            </a:lvl3pPr>
            <a:lvl4pPr marL="286031" indent="0">
              <a:buNone/>
              <a:defRPr sz="1567"/>
            </a:lvl4pPr>
            <a:lvl5pPr marL="447699" indent="0">
              <a:buNone/>
              <a:defRPr sz="1567"/>
            </a:lvl5pPr>
          </a:lstStyle>
          <a:p>
            <a:pPr lvl="0"/>
            <a:r>
              <a:rPr lang="en-US" dirty="0"/>
              <a:t>The Outcomes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269239" y="291068"/>
            <a:ext cx="1718148" cy="851976"/>
          </a:xfrm>
        </p:spPr>
        <p:txBody>
          <a:bodyPr/>
          <a:lstStyle>
            <a:lvl1pPr marL="0" indent="0">
              <a:buNone/>
              <a:defRPr sz="235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Customer Logo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60941" y="1768723"/>
            <a:ext cx="4556827" cy="510433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36791" y="289518"/>
            <a:ext cx="9788290" cy="89966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Appendix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4874" y="1635897"/>
            <a:ext cx="6797888" cy="1108912"/>
          </a:xfrm>
        </p:spPr>
        <p:txBody>
          <a:bodyPr/>
          <a:lstStyle>
            <a:lvl1pPr marL="0" indent="0">
              <a:buNone/>
              <a:defRPr sz="2352">
                <a:solidFill>
                  <a:srgbClr val="505050"/>
                </a:solidFill>
              </a:defRPr>
            </a:lvl1pPr>
            <a:lvl2pPr marL="279956" indent="-279956">
              <a:buFont typeface="Arial"/>
              <a:buChar char="•"/>
              <a:defRPr sz="1764">
                <a:latin typeface="+mn-lt"/>
              </a:defRPr>
            </a:lvl2pPr>
            <a:lvl3pPr marL="223848" indent="-111924">
              <a:buFont typeface="Arial"/>
              <a:buChar char="•"/>
              <a:defRPr sz="1764">
                <a:latin typeface="+mn-lt"/>
              </a:defRPr>
            </a:lvl3pPr>
            <a:lvl4pPr marL="286031" indent="0">
              <a:buNone/>
              <a:defRPr sz="1567"/>
            </a:lvl4pPr>
            <a:lvl5pPr marL="447699" indent="0">
              <a:buNone/>
              <a:defRPr sz="1567"/>
            </a:lvl5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24874" y="4400267"/>
            <a:ext cx="6797888" cy="512918"/>
          </a:xfrm>
        </p:spPr>
        <p:txBody>
          <a:bodyPr/>
          <a:lstStyle>
            <a:lvl1pPr marL="0" indent="0">
              <a:buNone/>
              <a:defRPr sz="235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67">
                <a:latin typeface="+mj-lt"/>
              </a:defRPr>
            </a:lvl2pPr>
            <a:lvl3pPr marL="223848" indent="-111924">
              <a:buFont typeface="Arial"/>
              <a:buChar char="•"/>
              <a:defRPr sz="1567">
                <a:latin typeface="+mj-lt"/>
              </a:defRPr>
            </a:lvl3pPr>
            <a:lvl4pPr marL="286031" indent="0">
              <a:buNone/>
              <a:defRPr sz="1567"/>
            </a:lvl4pPr>
            <a:lvl5pPr marL="447699" indent="0">
              <a:buNone/>
              <a:defRPr sz="1567"/>
            </a:lvl5pPr>
          </a:lstStyle>
          <a:p>
            <a:pPr lvl="0"/>
            <a:r>
              <a:rPr lang="en-US" dirty="0"/>
              <a:t>Apps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60941" y="1768723"/>
            <a:ext cx="4556827" cy="510433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48" indent="0">
              <a:buNone/>
              <a:defRPr/>
            </a:lvl3pPr>
            <a:lvl4pPr marL="447699" indent="0">
              <a:buNone/>
              <a:defRPr/>
            </a:lvl4pPr>
            <a:lvl5pPr marL="67155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CC177-085B-C644-B8B1-C91BAEEB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0E543-2DCC-4449-A768-C2E18D62B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494949-25E1-9748-A1D3-0F17EF75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EFB7F8-55D1-7640-BBEE-E920F666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76E51D-FD3F-784A-80F1-B269E218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3539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0"/>
            <a:ext cx="11653523" cy="20526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93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0"/>
            <a:ext cx="11653523" cy="2052647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563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7" y="1189178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59" indent="0">
              <a:buNone/>
              <a:tabLst/>
              <a:defRPr sz="1960"/>
            </a:lvl3pPr>
            <a:lvl4pPr marL="450810" indent="0">
              <a:buNone/>
              <a:defRPr/>
            </a:lvl4pPr>
            <a:lvl5pPr marL="67155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1" y="1189178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6959" indent="0">
              <a:buNone/>
              <a:tabLst/>
              <a:defRPr sz="1960"/>
            </a:lvl3pPr>
            <a:lvl4pPr marL="450810" indent="0">
              <a:buNone/>
              <a:defRPr/>
            </a:lvl4pPr>
            <a:lvl5pPr marL="67155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7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7" y="1189178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28"/>
            </a:lvl1pPr>
            <a:lvl2pPr marL="0" indent="0">
              <a:buNone/>
              <a:defRPr sz="1960"/>
            </a:lvl2pPr>
            <a:lvl3pPr marL="226959" indent="0">
              <a:buNone/>
              <a:tabLst/>
              <a:defRPr sz="1960"/>
            </a:lvl3pPr>
            <a:lvl4pPr marL="450810" indent="0">
              <a:buNone/>
              <a:defRPr/>
            </a:lvl4pPr>
            <a:lvl5pPr marL="67155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1" y="1189178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28"/>
            </a:lvl1pPr>
            <a:lvl2pPr marL="0" indent="0">
              <a:buNone/>
              <a:defRPr sz="1960"/>
            </a:lvl2pPr>
            <a:lvl3pPr marL="226959" indent="0">
              <a:buNone/>
              <a:tabLst/>
              <a:defRPr sz="1960"/>
            </a:lvl3pPr>
            <a:lvl4pPr marL="450810" indent="0">
              <a:buNone/>
              <a:defRPr/>
            </a:lvl4pPr>
            <a:lvl5pPr marL="67155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7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7" y="1189183"/>
            <a:ext cx="5378548" cy="2486578"/>
          </a:xfrm>
        </p:spPr>
        <p:txBody>
          <a:bodyPr wrap="square">
            <a:spAutoFit/>
          </a:bodyPr>
          <a:lstStyle>
            <a:lvl1pPr marL="281368" indent="-281368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428"/>
            </a:lvl1pPr>
            <a:lvl2pPr marL="520130" indent="-228349">
              <a:defRPr sz="2352"/>
            </a:lvl2pPr>
            <a:lvl3pPr marL="685047" indent="-164921">
              <a:tabLst/>
              <a:defRPr sz="1960"/>
            </a:lvl3pPr>
            <a:lvl4pPr marL="862652" indent="-177605">
              <a:defRPr/>
            </a:lvl4pPr>
            <a:lvl5pPr marL="1027573" indent="-16492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1" y="1189183"/>
            <a:ext cx="5378548" cy="2486578"/>
          </a:xfrm>
        </p:spPr>
        <p:txBody>
          <a:bodyPr wrap="square">
            <a:spAutoFit/>
          </a:bodyPr>
          <a:lstStyle>
            <a:lvl1pPr marL="281368" indent="-281368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428"/>
            </a:lvl1pPr>
            <a:lvl2pPr marL="520130" indent="-228349">
              <a:defRPr sz="2352"/>
            </a:lvl2pPr>
            <a:lvl3pPr marL="685047" indent="-164921">
              <a:tabLst/>
              <a:defRPr sz="1960"/>
            </a:lvl3pPr>
            <a:lvl4pPr marL="862652" indent="-177605">
              <a:defRPr/>
            </a:lvl4pPr>
            <a:lvl5pPr marL="1027573" indent="-16492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7" y="1189183"/>
            <a:ext cx="5378548" cy="2486578"/>
          </a:xfrm>
        </p:spPr>
        <p:txBody>
          <a:bodyPr wrap="square">
            <a:spAutoFit/>
          </a:bodyPr>
          <a:lstStyle>
            <a:lvl1pPr marL="281368" indent="-281368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4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130" indent="-228349">
              <a:defRPr sz="2352"/>
            </a:lvl2pPr>
            <a:lvl3pPr marL="685047" indent="-164921">
              <a:tabLst/>
              <a:defRPr sz="1960"/>
            </a:lvl3pPr>
            <a:lvl4pPr marL="862652" indent="-177605">
              <a:defRPr/>
            </a:lvl4pPr>
            <a:lvl5pPr marL="1027573" indent="-16492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1" y="1189183"/>
            <a:ext cx="5378548" cy="2486578"/>
          </a:xfrm>
        </p:spPr>
        <p:txBody>
          <a:bodyPr wrap="square">
            <a:spAutoFit/>
          </a:bodyPr>
          <a:lstStyle>
            <a:lvl1pPr marL="281368" indent="-281368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4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130" indent="-228349">
              <a:defRPr sz="2352"/>
            </a:lvl2pPr>
            <a:lvl3pPr marL="685047" indent="-164921">
              <a:tabLst/>
              <a:defRPr sz="1960"/>
            </a:lvl3pPr>
            <a:lvl4pPr marL="862652" indent="-177605">
              <a:defRPr/>
            </a:lvl4pPr>
            <a:lvl5pPr marL="1027573" indent="-16492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61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1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266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87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24074-D05F-C341-BAF9-09A3D0DD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643132-48A0-7442-A173-2E903D32F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689860-CB26-BD41-9573-CA168F856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24E8E0-D62E-1440-8D5D-26358F8A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E08DBC-249F-7B4D-A304-F23ECADF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A7007C-CA36-FB46-936C-76C6A4E5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118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218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74" tIns="45674" rIns="45674" bIns="4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1"/>
            <a:ext cx="11653522" cy="1956974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3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46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763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291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80"/>
            <a:ext cx="11653523" cy="2426765"/>
          </a:xfrm>
          <a:prstGeom prst="rect">
            <a:avLst/>
          </a:prstGeom>
        </p:spPr>
        <p:txBody>
          <a:bodyPr/>
          <a:lstStyle>
            <a:lvl1pPr marL="284477" indent="-284477">
              <a:buClr>
                <a:schemeClr val="tx1"/>
              </a:buClr>
              <a:buSzPct val="90000"/>
              <a:buFont typeface="Arial" pitchFamily="34" charset="0"/>
              <a:buChar char="•"/>
              <a:defRPr sz="34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625" indent="-275148">
              <a:buClr>
                <a:schemeClr val="tx1"/>
              </a:buClr>
              <a:buSzPct val="90000"/>
              <a:buFont typeface="Arial" pitchFamily="34" charset="0"/>
              <a:buChar char="•"/>
              <a:defRPr sz="32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103" indent="-284477">
              <a:buClr>
                <a:schemeClr val="tx1"/>
              </a:buClr>
              <a:buSzPct val="90000"/>
              <a:buFont typeface="Arial" pitchFamily="34" charset="0"/>
              <a:buChar char="•"/>
              <a:defRPr sz="28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953" indent="-223848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803" indent="-223848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9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379" tIns="77690" rIns="155379" bIns="77690" anchor="b" anchorCtr="0">
            <a:noAutofit/>
          </a:bodyPr>
          <a:lstStyle>
            <a:lvl1pPr algn="r">
              <a:buFont typeface="Arial" pitchFamily="34" charset="0"/>
              <a:buNone/>
              <a:defRPr sz="3624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4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&amp; Text Spli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" y="1496849"/>
            <a:ext cx="3779521" cy="2302591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picture to placeholder or click icon to add 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88737" y="3266080"/>
            <a:ext cx="7514316" cy="32585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2352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3779521" cy="1584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84" tIns="60892" rIns="121784" bIns="60892" rtlCol="0" anchor="ctr"/>
          <a:lstStyle/>
          <a:p>
            <a:pPr algn="ctr" defTabSz="913309"/>
            <a:endParaRPr lang="en-US" sz="1764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5212" y="228602"/>
            <a:ext cx="3343747" cy="757130"/>
          </a:xfrm>
        </p:spPr>
        <p:txBody>
          <a:bodyPr/>
          <a:lstStyle>
            <a:lvl1pPr>
              <a:lnSpc>
                <a:spcPct val="90000"/>
              </a:lnSpc>
              <a:defRPr sz="3722" spc="-133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9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/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0797" y="1091646"/>
            <a:ext cx="11651967" cy="513407"/>
          </a:xfrm>
        </p:spPr>
        <p:txBody>
          <a:bodyPr/>
          <a:lstStyle>
            <a:lvl1pPr marL="0" indent="0">
              <a:buNone/>
              <a:defRPr lang="en-US" sz="2352" kern="1200" spc="-69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35753" indent="0">
              <a:buNone/>
              <a:defRPr/>
            </a:lvl2pPr>
            <a:lvl3pPr marL="559586" indent="0">
              <a:buNone/>
              <a:defRPr/>
            </a:lvl3pPr>
            <a:lvl4pPr marL="783419" indent="0">
              <a:buNone/>
              <a:defRPr/>
            </a:lvl4pPr>
            <a:lvl5pPr marL="100725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296"/>
            <a:r>
              <a:rPr lang="en-US">
                <a:solidFill>
                  <a:srgbClr val="68217A"/>
                </a:solidFill>
              </a:rPr>
              <a:t>Microsoft Confidential: For Partner Use Only</a:t>
            </a:r>
            <a:endParaRPr lang="en-US" dirty="0">
              <a:solidFill>
                <a:srgbClr val="68217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3296"/>
            <a:fld id="{894E8EF0-91FF-4791-8529-F57CE0475C15}" type="slidenum">
              <a:rPr lang="pt-PT" smtClean="0">
                <a:solidFill>
                  <a:srgbClr val="68217A"/>
                </a:solidFill>
              </a:rPr>
              <a:pPr defTabSz="913296"/>
              <a:t>‹#›</a:t>
            </a:fld>
            <a:endParaRPr lang="pt-PT" dirty="0">
              <a:solidFill>
                <a:srgbClr val="682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2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Only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89515"/>
            <a:ext cx="11655840" cy="62786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som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840" cy="635213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249664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04" y="5782138"/>
            <a:ext cx="7056143" cy="10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739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8570" y="2510346"/>
            <a:ext cx="8964248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8569" y="1434483"/>
            <a:ext cx="8964248" cy="1075862"/>
          </a:xfrm>
          <a:noFill/>
        </p:spPr>
        <p:txBody>
          <a:bodyPr lIns="91440" tIns="91440" rIns="91440" bIns="91440" anchor="t" anchorCtr="0"/>
          <a:lstStyle>
            <a:lvl1pPr>
              <a:defRPr sz="5880" spc="-7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4287187"/>
            <a:ext cx="12192000" cy="3790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600" y="358621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0ED7D-705A-F040-BA4C-6C776BFD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9AB340-95E6-0342-9405-F22F2D00D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AD9AB-3214-B748-BD8A-3A6B4F7A8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0D3055-B457-9C4E-879F-740712710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CD170F-5AF5-6849-8222-118AAB2F1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1005D2-894A-A247-BF21-AB32532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7AC6D7-C035-F641-9C95-11A11EF2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20ED8B9-132F-4645-B709-34EACF45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54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D6873-64F5-D34C-AF04-569C8F20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A29230-0DD0-DC48-ABFD-69CB668A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7A35A1-D4D5-8F40-839F-9D649639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B6BA9C-EEAA-9546-ACA2-08383CFB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30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0DBC06-00D4-834C-9891-7EF98633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CB0092-FF44-F44D-A3A6-A7E9FA96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BCE23-D30C-4D41-BEC5-6401E7F6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51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FC456-1365-8F47-9B79-DD3A15A1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FA0E6-C60A-D040-A62C-E24215D88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F3AA79-9081-044F-BB00-AF65E79C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9C46A4-E410-854C-AC8B-FF8777CA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80DDEC-75B9-804A-8252-636C2F92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338656-4C73-234B-86EE-BA066A4C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10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A1854-2A4E-434C-9DE9-EDF35C8E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E0DDBC1-D507-FF4E-9203-886FEAA4E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29C71-B612-EA4D-8A3B-4245AD05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7A2BD8-96DF-254D-AFFB-4A53109D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015B51-10A7-6248-A6C7-2492591E8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F5D5C8-2D4A-3D40-B494-4951B10E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00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7038358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40E937-1B23-AE47-9A70-EC4BBC02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7E41E-A036-D14B-8A58-4DCFB4A61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AB2C3C-2941-C44D-91AE-F40822D9D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40FB-760B-C34A-A1C5-42902FD56B30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949C1-0583-C742-8521-2EABBF73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CF3EC-0DCC-7849-8B4A-B74E4F89F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9974-B0AB-2F42-8FDC-E2C0B62B08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47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8"/>
            <a:ext cx="11655840" cy="899665"/>
          </a:xfrm>
          <a:prstGeom prst="rect">
            <a:avLst/>
          </a:prstGeom>
        </p:spPr>
        <p:txBody>
          <a:bodyPr vert="horz" wrap="square" lIns="146230" tIns="91395" rIns="146230" bIns="91395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83"/>
            <a:ext cx="11653520" cy="2052030"/>
          </a:xfrm>
          <a:prstGeom prst="rect">
            <a:avLst/>
          </a:prstGeom>
        </p:spPr>
        <p:txBody>
          <a:bodyPr vert="horz" wrap="square" lIns="146230" tIns="91395" rIns="146230" bIns="91395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646063" y="6405349"/>
            <a:ext cx="545937" cy="452654"/>
          </a:xfrm>
          <a:prstGeom prst="rect">
            <a:avLst/>
          </a:prstGeom>
          <a:noFill/>
        </p:spPr>
        <p:txBody>
          <a:bodyPr wrap="none" lIns="179188" tIns="143350" rIns="179188" bIns="14335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fld id="{EAC2DE2A-D121-4B19-8E0E-742111F5D74D}" type="slidenum">
              <a:rPr lang="pt-PT" sz="1174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pPr>
                <a:lnSpc>
                  <a:spcPct val="90000"/>
                </a:lnSpc>
                <a:spcAft>
                  <a:spcPts val="588"/>
                </a:spcAft>
              </a:pPr>
              <a:t>‹#›</a:t>
            </a:fld>
            <a:endParaRPr lang="pt-PT" sz="1174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5561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361" rtl="0" eaLnBrk="1" latinLnBrk="0" hangingPunct="1">
        <a:lnSpc>
          <a:spcPct val="90000"/>
        </a:lnSpc>
        <a:spcBef>
          <a:spcPct val="0"/>
        </a:spcBef>
        <a:buNone/>
        <a:defRPr lang="en-US" sz="529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774" marR="0" indent="-335774" algn="l" defTabSz="913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062" marR="0" indent="-236287" algn="l" defTabSz="913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476" marR="0" indent="-223848" algn="l" defTabSz="913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325" marR="0" indent="-223848" algn="l" defTabSz="913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177" marR="0" indent="-223848" algn="l" defTabSz="91336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1743" indent="-228341" algn="l" defTabSz="913361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68426" indent="-228341" algn="l" defTabSz="913361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07" indent="-228341" algn="l" defTabSz="913361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1788" indent="-228341" algn="l" defTabSz="913361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681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361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043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6723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3407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0084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6766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3448" algn="l" defTabSz="913361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5ACBF0"/>
          </p15:clr>
        </p15:guide>
        <p15:guide id="2" pos="749">
          <p15:clr>
            <a:srgbClr val="5ACBF0"/>
          </p15:clr>
        </p15:guide>
        <p15:guide id="3" pos="1325">
          <p15:clr>
            <a:srgbClr val="5ACBF0"/>
          </p15:clr>
        </p15:guide>
        <p15:guide id="4" pos="1901">
          <p15:clr>
            <a:srgbClr val="5ACBF0"/>
          </p15:clr>
        </p15:guide>
        <p15:guide id="5" pos="2477">
          <p15:clr>
            <a:srgbClr val="5ACBF0"/>
          </p15:clr>
        </p15:guide>
        <p15:guide id="6" pos="3053">
          <p15:clr>
            <a:srgbClr val="5ACBF0"/>
          </p15:clr>
        </p15:guide>
        <p15:guide id="7" pos="3629">
          <p15:clr>
            <a:srgbClr val="5ACBF0"/>
          </p15:clr>
        </p15:guide>
        <p15:guide id="8" pos="4205">
          <p15:clr>
            <a:srgbClr val="5ACBF0"/>
          </p15:clr>
        </p15:guide>
        <p15:guide id="9" pos="4781">
          <p15:clr>
            <a:srgbClr val="5ACBF0"/>
          </p15:clr>
        </p15:guide>
        <p15:guide id="10" pos="5357">
          <p15:clr>
            <a:srgbClr val="5ACBF0"/>
          </p15:clr>
        </p15:guide>
        <p15:guide id="11" pos="5933">
          <p15:clr>
            <a:srgbClr val="5ACBF0"/>
          </p15:clr>
        </p15:guide>
        <p15:guide id="12" pos="6509">
          <p15:clr>
            <a:srgbClr val="5ACBF0"/>
          </p15:clr>
        </p15:guide>
        <p15:guide id="13" pos="7085">
          <p15:clr>
            <a:srgbClr val="5ACBF0"/>
          </p15:clr>
        </p15:guide>
        <p15:guide id="14" pos="7661">
          <p15:clr>
            <a:srgbClr val="5ACBF0"/>
          </p15:clr>
        </p15:guide>
        <p15:guide id="15" pos="288">
          <p15:clr>
            <a:srgbClr val="C35EA4"/>
          </p15:clr>
        </p15:guide>
        <p15:guide id="16" pos="7546">
          <p15:clr>
            <a:srgbClr val="C35EA4"/>
          </p15:clr>
        </p15:guide>
        <p15:guide id="17" orient="horz" pos="187">
          <p15:clr>
            <a:srgbClr val="5ACBF0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4104">
          <p15:clr>
            <a:srgbClr val="C35EA4"/>
          </p15:clr>
        </p15:guide>
        <p15:guide id="26" orient="horz" pos="302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28.png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mvp.ms/SPSZurich201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7035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517421"/>
            <a:ext cx="123036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de-CH" sz="40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Supercharge your application witht the Microsoft Graph</a:t>
            </a:r>
          </a:p>
          <a:p>
            <a:r>
              <a:rPr lang="de-CH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Tiago Costa | @tiagocostapt</a:t>
            </a:r>
          </a:p>
          <a:p>
            <a:endParaRPr lang="de-CH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</a:t>
            </a:r>
            <a:r>
              <a:rPr lang="de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Saturday</a:t>
            </a:r>
            <a:r>
              <a:rPr lang="de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Zurich 26.5.2018</a:t>
            </a:r>
          </a:p>
          <a:p>
            <a:r>
              <a:rPr lang="de-CH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@Kraftwert Impact Hub Zurich</a:t>
            </a:r>
            <a:endParaRPr lang="en-CH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3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Office 365 Platform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313C2-50CA-484D-9CB1-FEF3EB179963}"/>
              </a:ext>
            </a:extLst>
          </p:cNvPr>
          <p:cNvSpPr/>
          <p:nvPr/>
        </p:nvSpPr>
        <p:spPr>
          <a:xfrm>
            <a:off x="457598" y="5538121"/>
            <a:ext cx="11480981" cy="1283344"/>
          </a:xfrm>
          <a:prstGeom prst="rect">
            <a:avLst/>
          </a:prstGeom>
          <a:solidFill>
            <a:srgbClr val="353535"/>
          </a:solidFill>
          <a:ln>
            <a:noFill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US" sz="2800" dirty="0">
                <a:solidFill>
                  <a:prstClr val="white"/>
                </a:solidFill>
                <a:latin typeface="Segoe UI Light"/>
              </a:rPr>
              <a:t>Microsoft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88020-9C44-4819-A8AA-FE4881EECB0D}"/>
              </a:ext>
            </a:extLst>
          </p:cNvPr>
          <p:cNvSpPr/>
          <p:nvPr/>
        </p:nvSpPr>
        <p:spPr>
          <a:xfrm>
            <a:off x="9140769" y="1652547"/>
            <a:ext cx="2797810" cy="3659761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US" sz="1632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STANDALONE WEB AND DEVICE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32834C-9356-4F04-89C2-38F7F0C10382}"/>
              </a:ext>
            </a:extLst>
          </p:cNvPr>
          <p:cNvGrpSpPr/>
          <p:nvPr/>
        </p:nvGrpSpPr>
        <p:grpSpPr>
          <a:xfrm rot="10800000">
            <a:off x="2624170" y="5311980"/>
            <a:ext cx="794396" cy="643592"/>
            <a:chOff x="8283062" y="3056784"/>
            <a:chExt cx="875225" cy="709078"/>
          </a:xfrm>
        </p:grpSpPr>
        <p:sp>
          <p:nvSpPr>
            <p:cNvPr id="9" name="Freeform 167">
              <a:extLst>
                <a:ext uri="{FF2B5EF4-FFF2-40B4-BE49-F238E27FC236}">
                  <a16:creationId xmlns:a16="http://schemas.microsoft.com/office/drawing/2014/main" id="{EA06A767-609A-475B-8862-F6B2AB615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53535">
                  <a:lumMod val="60000"/>
                  <a:lumOff val="4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0" name="Freeform 168">
              <a:extLst>
                <a:ext uri="{FF2B5EF4-FFF2-40B4-BE49-F238E27FC236}">
                  <a16:creationId xmlns:a16="http://schemas.microsoft.com/office/drawing/2014/main" id="{10EB91B6-7B49-4452-B3D3-B2AB0AD5A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53535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354869-0045-4680-9890-897AD4420BB3}"/>
              </a:ext>
            </a:extLst>
          </p:cNvPr>
          <p:cNvGrpSpPr/>
          <p:nvPr/>
        </p:nvGrpSpPr>
        <p:grpSpPr>
          <a:xfrm rot="10800000">
            <a:off x="9108547" y="5312303"/>
            <a:ext cx="545005" cy="643594"/>
            <a:chOff x="9158285" y="3056784"/>
            <a:chExt cx="606272" cy="715942"/>
          </a:xfrm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D9107565-005E-4DD7-84D5-9614571B1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304">
                <a:defRPr/>
              </a:pPr>
              <a:endParaRPr lang="en-US" sz="1873" kern="0">
                <a:solidFill>
                  <a:srgbClr val="FFFFFF">
                    <a:lumMod val="50000"/>
                  </a:srgbClr>
                </a:solidFill>
                <a:latin typeface="Segoe UI"/>
              </a:endParaRPr>
            </a:p>
          </p:txBody>
        </p:sp>
        <p:sp>
          <p:nvSpPr>
            <p:cNvPr id="13" name="Freeform 167">
              <a:extLst>
                <a:ext uri="{FF2B5EF4-FFF2-40B4-BE49-F238E27FC236}">
                  <a16:creationId xmlns:a16="http://schemas.microsoft.com/office/drawing/2014/main" id="{704B8487-D3F7-4171-96A2-19FD24642D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FFFFFF">
                  <a:lumMod val="6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87FA9-AE60-43F1-9360-B1EE6784FD0F}"/>
              </a:ext>
            </a:extLst>
          </p:cNvPr>
          <p:cNvSpPr/>
          <p:nvPr/>
        </p:nvSpPr>
        <p:spPr>
          <a:xfrm>
            <a:off x="457597" y="1652547"/>
            <a:ext cx="8479064" cy="3659761"/>
          </a:xfrm>
          <a:prstGeom prst="rect">
            <a:avLst/>
          </a:prstGeom>
          <a:noFill/>
          <a:ln w="1079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vert="vert270" rtlCol="0" anchor="t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endParaRPr lang="en-US" sz="1836">
              <a:solidFill>
                <a:srgbClr val="2C292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154914-8E60-4CBD-AD2F-C6D0C28D4332}"/>
              </a:ext>
            </a:extLst>
          </p:cNvPr>
          <p:cNvGrpSpPr/>
          <p:nvPr/>
        </p:nvGrpSpPr>
        <p:grpSpPr>
          <a:xfrm>
            <a:off x="426242" y="2920766"/>
            <a:ext cx="1770454" cy="1124207"/>
            <a:chOff x="395141" y="2520753"/>
            <a:chExt cx="1735896" cy="11022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3F5BB5-3E6A-4171-B7FC-5A9519367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82" y="2520753"/>
              <a:ext cx="961590" cy="673680"/>
            </a:xfrm>
            <a:prstGeom prst="rect">
              <a:avLst/>
            </a:prstGeom>
          </p:spPr>
        </p:pic>
        <p:sp>
          <p:nvSpPr>
            <p:cNvPr id="17" name="TextBox 158">
              <a:extLst>
                <a:ext uri="{FF2B5EF4-FFF2-40B4-BE49-F238E27FC236}">
                  <a16:creationId xmlns:a16="http://schemas.microsoft.com/office/drawing/2014/main" id="{8FC31F87-9200-4A60-B952-0DFF2839E100}"/>
                </a:ext>
              </a:extLst>
            </p:cNvPr>
            <p:cNvSpPr txBox="1"/>
            <p:nvPr/>
          </p:nvSpPr>
          <p:spPr>
            <a:xfrm>
              <a:off x="395141" y="3045038"/>
              <a:ext cx="1735896" cy="577979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97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dirty="0">
                  <a:gradFill>
                    <a:gsLst>
                      <a:gs pos="2917">
                        <a:srgbClr val="2C292A"/>
                      </a:gs>
                      <a:gs pos="30000">
                        <a:srgbClr val="2C292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Canvases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F87276-41E4-4EE1-B4A7-C82D0CEFABEB}"/>
              </a:ext>
            </a:extLst>
          </p:cNvPr>
          <p:cNvGrpSpPr/>
          <p:nvPr/>
        </p:nvGrpSpPr>
        <p:grpSpPr>
          <a:xfrm>
            <a:off x="2194908" y="2342699"/>
            <a:ext cx="1700775" cy="2713655"/>
            <a:chOff x="2129285" y="1953970"/>
            <a:chExt cx="1667578" cy="2660689"/>
          </a:xfrm>
        </p:grpSpPr>
        <p:sp>
          <p:nvSpPr>
            <p:cNvPr id="19" name="TextBox 160">
              <a:extLst>
                <a:ext uri="{FF2B5EF4-FFF2-40B4-BE49-F238E27FC236}">
                  <a16:creationId xmlns:a16="http://schemas.microsoft.com/office/drawing/2014/main" id="{D5E29295-7B18-4D37-93E9-B1C7734DBC04}"/>
                </a:ext>
              </a:extLst>
            </p:cNvPr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C292A"/>
                      </a:gs>
                      <a:gs pos="30000">
                        <a:srgbClr val="2C292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B0438A-EE61-4A8A-949E-91AF50FBCA6B}"/>
                </a:ext>
              </a:extLst>
            </p:cNvPr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110915-8929-4787-872B-29950545888D}"/>
                  </a:ext>
                </a:extLst>
              </p:cNvPr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  <a:effectLst/>
            </p:spPr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378F3E-3B7A-4766-9DA9-E5D3E780DDF0}"/>
                  </a:ext>
                </a:extLst>
              </p:cNvPr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rgbClr val="353535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124">
                <a:extLst>
                  <a:ext uri="{FF2B5EF4-FFF2-40B4-BE49-F238E27FC236}">
                    <a16:creationId xmlns:a16="http://schemas.microsoft.com/office/drawing/2014/main" id="{9A9A39B9-8C9B-4AB3-8036-EB3EE1633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rgbClr val="FFFFFF">
                    <a:lumMod val="50000"/>
                  </a:srgbClr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5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D9F6438-2366-43E8-9DEA-85678B169FA0}"/>
                  </a:ext>
                </a:extLst>
              </p:cNvPr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FAD7496-DB82-4490-958A-5E67CE80A5FE}"/>
                    </a:ext>
                  </a:extLst>
                </p:cNvPr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E6E6E6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2747110-F6AE-4479-923B-846585E93DD0}"/>
                    </a:ext>
                  </a:extLst>
                </p:cNvPr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E6E6E6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TextBox 248">
                  <a:extLst>
                    <a:ext uri="{FF2B5EF4-FFF2-40B4-BE49-F238E27FC236}">
                      <a16:creationId xmlns:a16="http://schemas.microsoft.com/office/drawing/2014/main" id="{73089FB8-79D5-432A-B57B-A1536D14124A}"/>
                    </a:ext>
                  </a:extLst>
                </p:cNvPr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59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A2EFB0-C4F1-4B31-86AA-3BBDCACCCA0B}"/>
                  </a:ext>
                </a:extLst>
              </p:cNvPr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rgbClr val="353535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4814740-CBA5-4B2A-8EA5-E15F7E3B3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C0BF45-722A-49BC-8D04-48D75711D996}"/>
                  </a:ext>
                </a:extLst>
              </p:cNvPr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A4BCA4-B506-4745-B2DB-4E1AA2FA954B}"/>
                  </a:ext>
                </a:extLst>
              </p:cNvPr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2BE58F-DE1A-4BED-A232-066D67CBB5E2}"/>
                  </a:ext>
                </a:extLst>
              </p:cNvPr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4DBCFEA-CF94-40C6-910B-AF12C7F836FF}"/>
                  </a:ext>
                </a:extLst>
              </p:cNvPr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594723A-D3E0-4EA7-9D0A-0A7042F72623}"/>
                  </a:ext>
                </a:extLst>
              </p:cNvPr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F32263-F835-436E-84BA-914E6F0128E3}"/>
                  </a:ext>
                </a:extLst>
              </p:cNvPr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3EBF49C-D873-43DD-AB71-27FB7F8992C0}"/>
                  </a:ext>
                </a:extLst>
              </p:cNvPr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083FAE-B6F8-4F85-93F0-98A630CE9D73}"/>
                  </a:ext>
                </a:extLst>
              </p:cNvPr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solidFill>
                  <a:srgbClr val="E6E6E6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4EFDA9B-6D07-491F-8DF8-18000ACFEBBC}"/>
                  </a:ext>
                </a:extLst>
              </p:cNvPr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36" name="Partial Circle 35">
                  <a:extLst>
                    <a:ext uri="{FF2B5EF4-FFF2-40B4-BE49-F238E27FC236}">
                      <a16:creationId xmlns:a16="http://schemas.microsoft.com/office/drawing/2014/main" id="{AE111892-52F8-4019-866D-FB38275AE75C}"/>
                    </a:ext>
                  </a:extLst>
                </p:cNvPr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rgbClr val="353535">
                    <a:lumMod val="25000"/>
                    <a:lumOff val="7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tial Circle 36">
                  <a:extLst>
                    <a:ext uri="{FF2B5EF4-FFF2-40B4-BE49-F238E27FC236}">
                      <a16:creationId xmlns:a16="http://schemas.microsoft.com/office/drawing/2014/main" id="{B9D6CE3C-C0DA-45D0-95A5-7415EF263640}"/>
                    </a:ext>
                  </a:extLst>
                </p:cNvPr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3AC7C-8F5A-4D15-970C-EF675A419227}"/>
              </a:ext>
            </a:extLst>
          </p:cNvPr>
          <p:cNvGrpSpPr/>
          <p:nvPr/>
        </p:nvGrpSpPr>
        <p:grpSpPr>
          <a:xfrm>
            <a:off x="4012530" y="3138918"/>
            <a:ext cx="2668072" cy="1949234"/>
            <a:chOff x="3911429" y="2734647"/>
            <a:chExt cx="2615994" cy="1911186"/>
          </a:xfrm>
        </p:grpSpPr>
        <p:sp>
          <p:nvSpPr>
            <p:cNvPr id="42" name="TextBox 163">
              <a:extLst>
                <a:ext uri="{FF2B5EF4-FFF2-40B4-BE49-F238E27FC236}">
                  <a16:creationId xmlns:a16="http://schemas.microsoft.com/office/drawing/2014/main" id="{25D5D117-8C0A-4969-8DA3-032CA2924687}"/>
                </a:ext>
              </a:extLst>
            </p:cNvPr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C292A"/>
                      </a:gs>
                      <a:gs pos="30000">
                        <a:srgbClr val="2C292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59ADBEA-5347-4CA9-B007-906CD85E825B}"/>
                </a:ext>
              </a:extLst>
            </p:cNvPr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E2413CD-230C-4AD8-96AE-09EB9C995895}"/>
                  </a:ext>
                </a:extLst>
              </p:cNvPr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E2EC4DDE-11BA-44A2-9AF2-C8157DB3290D}"/>
                    </a:ext>
                  </a:extLst>
                </p:cNvPr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918D1378-C459-4687-A464-CF91230535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8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C80317B4-9565-4FE0-A8B1-42DA0FACB8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8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12D72087-2E56-44D6-9D24-03B1CD5548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8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reeform 23">
                    <a:extLst>
                      <a:ext uri="{FF2B5EF4-FFF2-40B4-BE49-F238E27FC236}">
                        <a16:creationId xmlns:a16="http://schemas.microsoft.com/office/drawing/2014/main" id="{0DE89A55-0533-4929-8854-A446E38FB5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8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A4904DB-662E-4B0F-92D1-E48A8BED05D8}"/>
                    </a:ext>
                  </a:extLst>
                </p:cNvPr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rgbClr val="00B0F0"/>
                </a:solidFill>
                <a:ln w="10795" cap="flat" cmpd="sng" algn="ctr">
                  <a:solidFill>
                    <a:srgbClr val="E6E6E6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2693833-53E5-42DD-8E3F-216D4EF7E49F}"/>
                    </a:ext>
                  </a:extLst>
                </p:cNvPr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3247" tIns="93247" rIns="34972" bIns="34972" rtlCol="0" anchor="b" anchorCtr="0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07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544C516-ED2C-4F5A-B308-A96EBB57512C}"/>
                    </a:ext>
                  </a:extLst>
                </p:cNvPr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rgbClr val="00B0F0"/>
                </a:solidFill>
                <a:ln w="10795" cap="flat" cmpd="sng" algn="ctr">
                  <a:solidFill>
                    <a:srgbClr val="E6E6E6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F4415E8-9EB9-4E13-810F-934BE8D2B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A4D68A8-CC58-458C-8A1C-8D3E02F99664}"/>
                  </a:ext>
                </a:extLst>
              </p:cNvPr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D83B0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EE8ABBA-C7BF-40ED-8ABC-2658B47E0AAA}"/>
                  </a:ext>
                </a:extLst>
              </p:cNvPr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D83B01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9893C64-E666-4374-80F8-B02BA6C9F1FA}"/>
                  </a:ext>
                </a:extLst>
              </p:cNvPr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34CA287-7372-42D8-90DB-EC64DB8FCAC7}"/>
                    </a:ext>
                  </a:extLst>
                </p:cNvPr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rgbClr val="353535">
                    <a:lumMod val="10000"/>
                    <a:lumOff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F2EB9D27-25F6-4AA7-9ECF-E89691F5B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E025EAA-4763-4011-960C-3A3482392999}"/>
                    </a:ext>
                  </a:extLst>
                </p:cNvPr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D83B0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B6A4089-44CF-4542-8E04-EE9C66272F20}"/>
                    </a:ext>
                  </a:extLst>
                </p:cNvPr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D83B0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8A5C043-B23B-476D-9D07-2EFFFAAB61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548C515-AE98-4FD4-90D7-692E6E37391C}"/>
                  </a:ext>
                </a:extLst>
              </p:cNvPr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D83B0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B7B3B83-AAD3-4211-8D1E-950ED2A35D63}"/>
                  </a:ext>
                </a:extLst>
              </p:cNvPr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D83B01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3FD0824-716C-4AD2-855C-E079135DE727}"/>
                  </a:ext>
                </a:extLst>
              </p:cNvPr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01E6EEB-9594-4EF0-9C53-162645E786F8}"/>
                    </a:ext>
                  </a:extLst>
                </p:cNvPr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rgbClr val="353535">
                    <a:lumMod val="10000"/>
                    <a:lumOff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BBBE585-0387-48BA-AF3F-2247F2874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97AD0EE-3D0B-4A9F-AD61-69A49585FB8E}"/>
                    </a:ext>
                  </a:extLst>
                </p:cNvPr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D83B0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5C92015-3EDE-4231-8E99-ADA1E55716E2}"/>
                  </a:ext>
                </a:extLst>
              </p:cNvPr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53B1C65-E59D-494E-BCFA-EF0C6E959F7A}"/>
                    </a:ext>
                  </a:extLst>
                </p:cNvPr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rgbClr val="353535">
                    <a:lumMod val="10000"/>
                    <a:lumOff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51028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DF8DD09C-6CB1-4276-9559-AE7DF0F49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98A8D80-9160-45DB-B9B9-9CA529AD3381}"/>
                    </a:ext>
                  </a:extLst>
                </p:cNvPr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D83B0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7AB99C-2828-4A18-AC1F-3E2B43A9B5B2}"/>
              </a:ext>
            </a:extLst>
          </p:cNvPr>
          <p:cNvGrpSpPr/>
          <p:nvPr/>
        </p:nvGrpSpPr>
        <p:grpSpPr>
          <a:xfrm>
            <a:off x="6847153" y="2342698"/>
            <a:ext cx="1700775" cy="2709120"/>
            <a:chOff x="6832147" y="1953970"/>
            <a:chExt cx="1667578" cy="2656243"/>
          </a:xfrm>
        </p:grpSpPr>
        <p:sp>
          <p:nvSpPr>
            <p:cNvPr id="73" name="TextBox 279">
              <a:extLst>
                <a:ext uri="{FF2B5EF4-FFF2-40B4-BE49-F238E27FC236}">
                  <a16:creationId xmlns:a16="http://schemas.microsoft.com/office/drawing/2014/main" id="{806D87CC-1E50-4C8D-8710-55EECB9DC21D}"/>
                </a:ext>
              </a:extLst>
            </p:cNvPr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C292A"/>
                      </a:gs>
                      <a:gs pos="30000">
                        <a:srgbClr val="2C292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56C4E85-7145-468F-B99A-B55AFBBCF331}"/>
                </a:ext>
              </a:extLst>
            </p:cNvPr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rgbClr val="353535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124">
              <a:extLst>
                <a:ext uri="{FF2B5EF4-FFF2-40B4-BE49-F238E27FC236}">
                  <a16:creationId xmlns:a16="http://schemas.microsoft.com/office/drawing/2014/main" id="{672A054A-BE1E-4957-B5B4-ACE27B763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rgbClr val="E6E6E6">
                  <a:lumMod val="50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6A2019-6984-4F12-AE90-6D25635785D8}"/>
                </a:ext>
              </a:extLst>
            </p:cNvPr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noFill/>
            <a:ln w="38100" cap="flat" cmpd="sng" algn="ctr">
              <a:solidFill>
                <a:srgbClr val="E6E6E6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C80A69-8A31-4E42-841E-05D45660F284}"/>
                </a:ext>
              </a:extLst>
            </p:cNvPr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rgbClr val="E6E6E6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7B5CF41-B485-4DA2-8EEA-1320787C583A}"/>
                </a:ext>
              </a:extLst>
            </p:cNvPr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solidFill>
                <a:srgbClr val="E6E6E6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329DB6F-834A-4BC4-8E44-C1571CFE76B0}"/>
                </a:ext>
              </a:extLst>
            </p:cNvPr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rgbClr val="E6E6E6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AFE9823-93F5-4C0C-9A45-393EA2162A21}"/>
                </a:ext>
              </a:extLst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solidFill>
                <a:srgbClr val="E6E6E6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14EBAA2-499E-434B-8CF0-918C45FAAD4F}"/>
                </a:ext>
              </a:extLst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solidFill>
                <a:srgbClr val="E6E6E6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32CC6F-690A-4D20-8A29-5E4322A23EBC}"/>
                </a:ext>
              </a:extLst>
            </p:cNvPr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1C337A4-6B21-4CEF-9D65-59AB4266A4D3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6E6E6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D56E454-0A12-476E-B539-22B41EEE590C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 cap="flat" cmpd="sng" algn="ctr">
                <a:solidFill>
                  <a:srgbClr val="E6E6E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TextBox 291">
                <a:extLst>
                  <a:ext uri="{FF2B5EF4-FFF2-40B4-BE49-F238E27FC236}">
                    <a16:creationId xmlns:a16="http://schemas.microsoft.com/office/drawing/2014/main" id="{FEE85FBE-95AF-4ADC-A210-CB06C8FA525D}"/>
                  </a:ext>
                </a:extLst>
              </p:cNvPr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59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F94522A-E91E-49A0-88F1-CB718114575C}"/>
              </a:ext>
            </a:extLst>
          </p:cNvPr>
          <p:cNvSpPr/>
          <p:nvPr/>
        </p:nvSpPr>
        <p:spPr bwMode="auto">
          <a:xfrm>
            <a:off x="457597" y="1637629"/>
            <a:ext cx="8479064" cy="46595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US" sz="1836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44CDB1-0475-4B89-BA03-E02217CBFC4B}"/>
              </a:ext>
            </a:extLst>
          </p:cNvPr>
          <p:cNvSpPr/>
          <p:nvPr/>
        </p:nvSpPr>
        <p:spPr>
          <a:xfrm>
            <a:off x="3659564" y="1664168"/>
            <a:ext cx="1659794" cy="467654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42F07E2-72FA-44E5-8313-6C60CFC2FB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rgbClr val="E6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993" y="5532077"/>
            <a:ext cx="2715563" cy="129543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2DC1D02-3CDD-4579-9018-A730C33DA5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rgbClr val="E6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420" y="5532077"/>
            <a:ext cx="2715563" cy="129543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B930B2C-4E78-47C4-ACE8-D60600EDE4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076" y="3985597"/>
            <a:ext cx="2100138" cy="113174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8A4F42E1-71C0-487A-9AA1-8D75919E87B8}"/>
              </a:ext>
            </a:extLst>
          </p:cNvPr>
          <p:cNvSpPr/>
          <p:nvPr/>
        </p:nvSpPr>
        <p:spPr>
          <a:xfrm>
            <a:off x="9331630" y="3149997"/>
            <a:ext cx="2505845" cy="2077524"/>
          </a:xfrm>
          <a:prstGeom prst="rect">
            <a:avLst/>
          </a:prstGeom>
          <a:solidFill>
            <a:srgbClr val="E6E6E6"/>
          </a:solidFill>
          <a:ln w="10795" cap="flat" cmpd="sng" algn="ctr">
            <a:solidFill>
              <a:srgbClr val="353535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US" sz="1428" dirty="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Embedded canvases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D671D96-9113-45CB-BC09-819B3EC352D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157" y="3923115"/>
            <a:ext cx="2132821" cy="11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7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Unified REST API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Comprehensive developer experience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Integrating data and Intelligence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Exposing Microsoft Services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3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E9F287D-06BE-4B41-BCB8-ABA30A188226}"/>
              </a:ext>
            </a:extLst>
          </p:cNvPr>
          <p:cNvCxnSpPr>
            <a:cxnSpLocks/>
            <a:stCxn id="297" idx="2"/>
            <a:endCxn id="288" idx="11"/>
          </p:cNvCxnSpPr>
          <p:nvPr/>
        </p:nvCxnSpPr>
        <p:spPr>
          <a:xfrm flipH="1">
            <a:off x="4645104" y="4067925"/>
            <a:ext cx="5328958" cy="61229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624FBEF3-34CE-4662-A24B-79B5F64BB2FB}"/>
              </a:ext>
            </a:extLst>
          </p:cNvPr>
          <p:cNvSpPr/>
          <p:nvPr/>
        </p:nvSpPr>
        <p:spPr bwMode="auto">
          <a:xfrm>
            <a:off x="10478917" y="1476496"/>
            <a:ext cx="3525179" cy="4570931"/>
          </a:xfrm>
          <a:prstGeom prst="ellipse">
            <a:avLst/>
          </a:prstGeom>
          <a:solidFill>
            <a:srgbClr val="0078D7">
              <a:alpha val="33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519CC81-15BE-4D47-A7A7-730447CBFBD5}"/>
              </a:ext>
            </a:extLst>
          </p:cNvPr>
          <p:cNvCxnSpPr>
            <a:cxnSpLocks/>
            <a:stCxn id="307" idx="2"/>
            <a:endCxn id="258" idx="15"/>
          </p:cNvCxnSpPr>
          <p:nvPr/>
        </p:nvCxnSpPr>
        <p:spPr>
          <a:xfrm flipH="1" flipV="1">
            <a:off x="5446093" y="1163684"/>
            <a:ext cx="3815975" cy="31141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5222C8-33EE-4382-A3CA-61ADDFC03609}"/>
              </a:ext>
            </a:extLst>
          </p:cNvPr>
          <p:cNvCxnSpPr>
            <a:cxnSpLocks/>
            <a:endCxn id="229" idx="3"/>
          </p:cNvCxnSpPr>
          <p:nvPr/>
        </p:nvCxnSpPr>
        <p:spPr>
          <a:xfrm flipH="1">
            <a:off x="8111982" y="1476496"/>
            <a:ext cx="1395826" cy="39860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6DBFB81-EA4A-40C7-9DF3-D1F9D0F68201}"/>
              </a:ext>
            </a:extLst>
          </p:cNvPr>
          <p:cNvCxnSpPr>
            <a:cxnSpLocks/>
          </p:cNvCxnSpPr>
          <p:nvPr/>
        </p:nvCxnSpPr>
        <p:spPr>
          <a:xfrm>
            <a:off x="7830565" y="761237"/>
            <a:ext cx="1811172" cy="72680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90A1768-5767-4197-934C-98C76FFC9715}"/>
              </a:ext>
            </a:extLst>
          </p:cNvPr>
          <p:cNvCxnSpPr>
            <a:cxnSpLocks/>
            <a:stCxn id="308" idx="1"/>
          </p:cNvCxnSpPr>
          <p:nvPr/>
        </p:nvCxnSpPr>
        <p:spPr>
          <a:xfrm>
            <a:off x="9507806" y="1609278"/>
            <a:ext cx="211171" cy="163867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B1CF2E5-2BFF-43AA-93F4-2FA88D47634C}"/>
              </a:ext>
            </a:extLst>
          </p:cNvPr>
          <p:cNvCxnSpPr>
            <a:cxnSpLocks/>
            <a:stCxn id="308" idx="5"/>
            <a:endCxn id="305" idx="1"/>
          </p:cNvCxnSpPr>
          <p:nvPr/>
        </p:nvCxnSpPr>
        <p:spPr>
          <a:xfrm flipH="1" flipV="1">
            <a:off x="9431880" y="995384"/>
            <a:ext cx="75926" cy="335459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A8FDB29-96C1-4E80-BE71-003DFDF29CEC}"/>
              </a:ext>
            </a:extLst>
          </p:cNvPr>
          <p:cNvCxnSpPr>
            <a:cxnSpLocks/>
            <a:stCxn id="311" idx="1"/>
            <a:endCxn id="308" idx="0"/>
          </p:cNvCxnSpPr>
          <p:nvPr/>
        </p:nvCxnSpPr>
        <p:spPr>
          <a:xfrm flipH="1">
            <a:off x="9641737" y="1129561"/>
            <a:ext cx="525245" cy="30406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382C79-21B4-4297-A4F1-F33A85AB9487}"/>
              </a:ext>
            </a:extLst>
          </p:cNvPr>
          <p:cNvCxnSpPr>
            <a:cxnSpLocks/>
          </p:cNvCxnSpPr>
          <p:nvPr/>
        </p:nvCxnSpPr>
        <p:spPr>
          <a:xfrm flipH="1" flipV="1">
            <a:off x="10122294" y="4038213"/>
            <a:ext cx="1420516" cy="54192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9EEDD22-D1D5-4045-85BD-8ED22BD951D0}"/>
              </a:ext>
            </a:extLst>
          </p:cNvPr>
          <p:cNvCxnSpPr>
            <a:cxnSpLocks/>
            <a:stCxn id="288" idx="26"/>
            <a:endCxn id="275" idx="1"/>
          </p:cNvCxnSpPr>
          <p:nvPr/>
        </p:nvCxnSpPr>
        <p:spPr>
          <a:xfrm flipV="1">
            <a:off x="4373260" y="4014704"/>
            <a:ext cx="1285760" cy="70399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17D416B-E608-486B-A3F3-5BAB2643688E}"/>
              </a:ext>
            </a:extLst>
          </p:cNvPr>
          <p:cNvCxnSpPr>
            <a:cxnSpLocks/>
            <a:stCxn id="215" idx="0"/>
            <a:endCxn id="283" idx="2"/>
          </p:cNvCxnSpPr>
          <p:nvPr/>
        </p:nvCxnSpPr>
        <p:spPr>
          <a:xfrm flipV="1">
            <a:off x="9547106" y="4676078"/>
            <a:ext cx="1963064" cy="11661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59BCC0D-9CC9-4F6B-AA75-C560A953A7FC}"/>
              </a:ext>
            </a:extLst>
          </p:cNvPr>
          <p:cNvCxnSpPr>
            <a:cxnSpLocks/>
            <a:stCxn id="282" idx="0"/>
            <a:endCxn id="248" idx="3"/>
          </p:cNvCxnSpPr>
          <p:nvPr/>
        </p:nvCxnSpPr>
        <p:spPr>
          <a:xfrm flipH="1" flipV="1">
            <a:off x="9855668" y="3278645"/>
            <a:ext cx="1584217" cy="123232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6C96232-27C5-4166-806F-C1F3373DE55B}"/>
              </a:ext>
            </a:extLst>
          </p:cNvPr>
          <p:cNvCxnSpPr>
            <a:cxnSpLocks/>
            <a:stCxn id="318" idx="4"/>
            <a:endCxn id="285" idx="0"/>
          </p:cNvCxnSpPr>
          <p:nvPr/>
        </p:nvCxnSpPr>
        <p:spPr>
          <a:xfrm flipH="1">
            <a:off x="11487857" y="3440839"/>
            <a:ext cx="109907" cy="112144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B7CFB06-B229-4340-8378-F5A00DED5B16}"/>
              </a:ext>
            </a:extLst>
          </p:cNvPr>
          <p:cNvCxnSpPr>
            <a:cxnSpLocks/>
            <a:stCxn id="275" idx="1"/>
            <a:endCxn id="302" idx="3"/>
          </p:cNvCxnSpPr>
          <p:nvPr/>
        </p:nvCxnSpPr>
        <p:spPr>
          <a:xfrm flipV="1">
            <a:off x="5659020" y="2794540"/>
            <a:ext cx="1369983" cy="122016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F88FFB-55C7-4D60-AA5F-0C5BCA8A0E27}"/>
              </a:ext>
            </a:extLst>
          </p:cNvPr>
          <p:cNvCxnSpPr>
            <a:cxnSpLocks/>
            <a:endCxn id="302" idx="3"/>
          </p:cNvCxnSpPr>
          <p:nvPr/>
        </p:nvCxnSpPr>
        <p:spPr>
          <a:xfrm>
            <a:off x="5728189" y="2516460"/>
            <a:ext cx="1300814" cy="27808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987FAB2-65C1-44E7-A2BB-ABB96CCC1CB1}"/>
              </a:ext>
            </a:extLst>
          </p:cNvPr>
          <p:cNvCxnSpPr>
            <a:cxnSpLocks/>
            <a:stCxn id="272" idx="7"/>
          </p:cNvCxnSpPr>
          <p:nvPr/>
        </p:nvCxnSpPr>
        <p:spPr>
          <a:xfrm flipH="1" flipV="1">
            <a:off x="2361528" y="3503127"/>
            <a:ext cx="3214272" cy="54347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F027A73-D801-4A80-A55A-0AD843E32BB1}"/>
              </a:ext>
            </a:extLst>
          </p:cNvPr>
          <p:cNvCxnSpPr>
            <a:cxnSpLocks/>
            <a:endCxn id="274" idx="1"/>
          </p:cNvCxnSpPr>
          <p:nvPr/>
        </p:nvCxnSpPr>
        <p:spPr>
          <a:xfrm flipH="1">
            <a:off x="5624935" y="2635248"/>
            <a:ext cx="98215" cy="129756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B382594-B0D6-4029-9EB3-FEC0066644E8}"/>
              </a:ext>
            </a:extLst>
          </p:cNvPr>
          <p:cNvCxnSpPr>
            <a:cxnSpLocks/>
            <a:endCxn id="229" idx="3"/>
          </p:cNvCxnSpPr>
          <p:nvPr/>
        </p:nvCxnSpPr>
        <p:spPr>
          <a:xfrm flipV="1">
            <a:off x="5850874" y="1875104"/>
            <a:ext cx="2261108" cy="623062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02618C6-3F84-472B-8156-A63CA53D5F1B}"/>
              </a:ext>
            </a:extLst>
          </p:cNvPr>
          <p:cNvCxnSpPr>
            <a:cxnSpLocks/>
            <a:stCxn id="258" idx="15"/>
            <a:endCxn id="229" idx="0"/>
          </p:cNvCxnSpPr>
          <p:nvPr/>
        </p:nvCxnSpPr>
        <p:spPr>
          <a:xfrm>
            <a:off x="5446093" y="1163684"/>
            <a:ext cx="2605999" cy="65156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DE63B30-58F2-4E27-A997-7AE75D223755}"/>
              </a:ext>
            </a:extLst>
          </p:cNvPr>
          <p:cNvCxnSpPr>
            <a:cxnSpLocks/>
            <a:stCxn id="293" idx="0"/>
            <a:endCxn id="257" idx="3"/>
          </p:cNvCxnSpPr>
          <p:nvPr/>
        </p:nvCxnSpPr>
        <p:spPr>
          <a:xfrm flipV="1">
            <a:off x="4020619" y="1436136"/>
            <a:ext cx="1231559" cy="101149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84" name="Title 1">
            <a:extLst>
              <a:ext uri="{FF2B5EF4-FFF2-40B4-BE49-F238E27FC236}">
                <a16:creationId xmlns:a16="http://schemas.microsoft.com/office/drawing/2014/main" id="{D354461F-0F48-4408-B8EB-A9BDEF8D057D}"/>
              </a:ext>
            </a:extLst>
          </p:cNvPr>
          <p:cNvSpPr txBox="1">
            <a:spLocks/>
          </p:cNvSpPr>
          <p:nvPr/>
        </p:nvSpPr>
        <p:spPr>
          <a:xfrm>
            <a:off x="8911847" y="6322766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SITES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A9F5813-EC5F-4E68-B0D7-71E75085EFEB}"/>
              </a:ext>
            </a:extLst>
          </p:cNvPr>
          <p:cNvCxnSpPr>
            <a:cxnSpLocks/>
          </p:cNvCxnSpPr>
          <p:nvPr/>
        </p:nvCxnSpPr>
        <p:spPr>
          <a:xfrm flipH="1">
            <a:off x="4040170" y="1597957"/>
            <a:ext cx="155257" cy="83886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7C666E0C-BB84-4BB3-837D-9389B8830954}"/>
              </a:ext>
            </a:extLst>
          </p:cNvPr>
          <p:cNvSpPr>
            <a:spLocks noChangeAspect="1"/>
          </p:cNvSpPr>
          <p:nvPr/>
        </p:nvSpPr>
        <p:spPr bwMode="auto">
          <a:xfrm>
            <a:off x="4115175" y="1467528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3BD48ED-200C-4DC5-A509-9FE4F4FB5F31}"/>
              </a:ext>
            </a:extLst>
          </p:cNvPr>
          <p:cNvCxnSpPr>
            <a:cxnSpLocks/>
          </p:cNvCxnSpPr>
          <p:nvPr/>
        </p:nvCxnSpPr>
        <p:spPr>
          <a:xfrm flipV="1">
            <a:off x="3368998" y="2719221"/>
            <a:ext cx="608324" cy="301311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A1D0AAC-7AE2-41D3-9866-2021B0D03579}"/>
              </a:ext>
            </a:extLst>
          </p:cNvPr>
          <p:cNvCxnSpPr>
            <a:cxnSpLocks/>
          </p:cNvCxnSpPr>
          <p:nvPr/>
        </p:nvCxnSpPr>
        <p:spPr>
          <a:xfrm flipH="1">
            <a:off x="2297831" y="1927122"/>
            <a:ext cx="512017" cy="1628855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A86FAC8-7CF0-4BFF-95FA-971E6DC26FB3}"/>
              </a:ext>
            </a:extLst>
          </p:cNvPr>
          <p:cNvCxnSpPr>
            <a:cxnSpLocks/>
          </p:cNvCxnSpPr>
          <p:nvPr/>
        </p:nvCxnSpPr>
        <p:spPr>
          <a:xfrm>
            <a:off x="2813818" y="1939589"/>
            <a:ext cx="1149543" cy="61605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D70F64E-C1A9-424D-8384-49426AE0A047}"/>
              </a:ext>
            </a:extLst>
          </p:cNvPr>
          <p:cNvCxnSpPr>
            <a:cxnSpLocks/>
          </p:cNvCxnSpPr>
          <p:nvPr/>
        </p:nvCxnSpPr>
        <p:spPr>
          <a:xfrm flipH="1">
            <a:off x="1734188" y="3520433"/>
            <a:ext cx="629653" cy="199051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2168BEC-3C88-4089-BA25-E691298FCBD5}"/>
              </a:ext>
            </a:extLst>
          </p:cNvPr>
          <p:cNvCxnSpPr>
            <a:cxnSpLocks/>
          </p:cNvCxnSpPr>
          <p:nvPr/>
        </p:nvCxnSpPr>
        <p:spPr>
          <a:xfrm>
            <a:off x="3977322" y="2719220"/>
            <a:ext cx="481737" cy="196100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CE76B562-715F-4483-B39C-E98697C9FB7F}"/>
              </a:ext>
            </a:extLst>
          </p:cNvPr>
          <p:cNvCxnSpPr>
            <a:cxnSpLocks/>
          </p:cNvCxnSpPr>
          <p:nvPr/>
        </p:nvCxnSpPr>
        <p:spPr>
          <a:xfrm>
            <a:off x="2394419" y="3604369"/>
            <a:ext cx="921518" cy="2300109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43F458D-67B4-40C2-AF2C-89E93B3702DD}"/>
              </a:ext>
            </a:extLst>
          </p:cNvPr>
          <p:cNvCxnSpPr>
            <a:cxnSpLocks/>
          </p:cNvCxnSpPr>
          <p:nvPr/>
        </p:nvCxnSpPr>
        <p:spPr>
          <a:xfrm flipH="1">
            <a:off x="1641272" y="1928855"/>
            <a:ext cx="1169257" cy="78649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4D66844-AC54-4689-B906-BBF3E0866625}"/>
              </a:ext>
            </a:extLst>
          </p:cNvPr>
          <p:cNvCxnSpPr>
            <a:cxnSpLocks/>
            <a:stCxn id="245" idx="1"/>
            <a:endCxn id="204" idx="1"/>
          </p:cNvCxnSpPr>
          <p:nvPr/>
        </p:nvCxnSpPr>
        <p:spPr>
          <a:xfrm>
            <a:off x="2315032" y="3412705"/>
            <a:ext cx="938471" cy="95681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993F190-5D35-4E09-BC9E-DBDFAD386186}"/>
              </a:ext>
            </a:extLst>
          </p:cNvPr>
          <p:cNvCxnSpPr>
            <a:cxnSpLocks/>
          </p:cNvCxnSpPr>
          <p:nvPr/>
        </p:nvCxnSpPr>
        <p:spPr>
          <a:xfrm>
            <a:off x="4003984" y="2586109"/>
            <a:ext cx="1721386" cy="165029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F99D7DB-1BAE-4C3D-89B2-62803DBE29A1}"/>
              </a:ext>
            </a:extLst>
          </p:cNvPr>
          <p:cNvCxnSpPr>
            <a:cxnSpLocks/>
          </p:cNvCxnSpPr>
          <p:nvPr/>
        </p:nvCxnSpPr>
        <p:spPr>
          <a:xfrm flipH="1" flipV="1">
            <a:off x="5710137" y="4231331"/>
            <a:ext cx="1086657" cy="1442105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4D3F772-9D34-43EE-928E-F6A36DA330B7}"/>
              </a:ext>
            </a:extLst>
          </p:cNvPr>
          <p:cNvCxnSpPr>
            <a:cxnSpLocks/>
            <a:endCxn id="229" idx="5"/>
          </p:cNvCxnSpPr>
          <p:nvPr/>
        </p:nvCxnSpPr>
        <p:spPr>
          <a:xfrm flipH="1" flipV="1">
            <a:off x="8208120" y="1971981"/>
            <a:ext cx="1574444" cy="126917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3FEF876-5D24-44C1-9B59-C12777D3D24C}"/>
              </a:ext>
            </a:extLst>
          </p:cNvPr>
          <p:cNvCxnSpPr>
            <a:cxnSpLocks/>
            <a:endCxn id="241" idx="1"/>
          </p:cNvCxnSpPr>
          <p:nvPr/>
        </p:nvCxnSpPr>
        <p:spPr>
          <a:xfrm flipH="1">
            <a:off x="7935577" y="3272553"/>
            <a:ext cx="1783402" cy="43012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DDA377D-9C1C-4CAC-9E46-EE922A904E04}"/>
              </a:ext>
            </a:extLst>
          </p:cNvPr>
          <p:cNvCxnSpPr>
            <a:cxnSpLocks/>
            <a:endCxn id="214" idx="0"/>
          </p:cNvCxnSpPr>
          <p:nvPr/>
        </p:nvCxnSpPr>
        <p:spPr>
          <a:xfrm flipH="1">
            <a:off x="9546009" y="3341876"/>
            <a:ext cx="115304" cy="2368825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A870A4-4380-45A3-9CE3-CF24F17065CC}"/>
              </a:ext>
            </a:extLst>
          </p:cNvPr>
          <p:cNvCxnSpPr>
            <a:cxnSpLocks/>
            <a:endCxn id="214" idx="2"/>
          </p:cNvCxnSpPr>
          <p:nvPr/>
        </p:nvCxnSpPr>
        <p:spPr>
          <a:xfrm>
            <a:off x="6776484" y="5703903"/>
            <a:ext cx="2461120" cy="31520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019B60D-CA11-46BC-99F6-2A4C15251AAD}"/>
              </a:ext>
            </a:extLst>
          </p:cNvPr>
          <p:cNvCxnSpPr>
            <a:cxnSpLocks/>
          </p:cNvCxnSpPr>
          <p:nvPr/>
        </p:nvCxnSpPr>
        <p:spPr>
          <a:xfrm flipH="1">
            <a:off x="5505755" y="5678516"/>
            <a:ext cx="1387520" cy="283089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B70F46F-C6D0-429A-B559-1C73156DCE79}"/>
              </a:ext>
            </a:extLst>
          </p:cNvPr>
          <p:cNvCxnSpPr>
            <a:cxnSpLocks/>
          </p:cNvCxnSpPr>
          <p:nvPr/>
        </p:nvCxnSpPr>
        <p:spPr>
          <a:xfrm>
            <a:off x="1724032" y="5516023"/>
            <a:ext cx="1591902" cy="36941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2BD264A4-1632-4602-8B0E-DCE743D3DDF8}"/>
              </a:ext>
            </a:extLst>
          </p:cNvPr>
          <p:cNvSpPr>
            <a:spLocks noChangeAspect="1"/>
          </p:cNvSpPr>
          <p:nvPr/>
        </p:nvSpPr>
        <p:spPr bwMode="auto">
          <a:xfrm>
            <a:off x="5421217" y="5867263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88A9647-8AA1-449D-BE6C-54C3F5A4BA3E}"/>
              </a:ext>
            </a:extLst>
          </p:cNvPr>
          <p:cNvSpPr>
            <a:spLocks noChangeAspect="1"/>
          </p:cNvSpPr>
          <p:nvPr/>
        </p:nvSpPr>
        <p:spPr bwMode="auto">
          <a:xfrm>
            <a:off x="3228071" y="4344087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62CCFF9-44A1-4299-8474-BA1E06DC773C}"/>
              </a:ext>
            </a:extLst>
          </p:cNvPr>
          <p:cNvSpPr>
            <a:spLocks noChangeAspect="1"/>
          </p:cNvSpPr>
          <p:nvPr/>
        </p:nvSpPr>
        <p:spPr bwMode="auto">
          <a:xfrm>
            <a:off x="2685834" y="4479636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0FB5E08F-4202-4CBE-A897-0C5A15EE1C4A}"/>
              </a:ext>
            </a:extLst>
          </p:cNvPr>
          <p:cNvSpPr>
            <a:spLocks noChangeAspect="1"/>
          </p:cNvSpPr>
          <p:nvPr/>
        </p:nvSpPr>
        <p:spPr bwMode="auto">
          <a:xfrm>
            <a:off x="1537184" y="2620231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8DA10E0-E719-4A79-9F81-08FEC7DD139D}"/>
              </a:ext>
            </a:extLst>
          </p:cNvPr>
          <p:cNvGrpSpPr/>
          <p:nvPr/>
        </p:nvGrpSpPr>
        <p:grpSpPr>
          <a:xfrm>
            <a:off x="2547153" y="1668462"/>
            <a:ext cx="563667" cy="563667"/>
            <a:chOff x="3762817" y="3359680"/>
            <a:chExt cx="731876" cy="731876"/>
          </a:xfrm>
          <a:solidFill>
            <a:srgbClr val="D83B01"/>
          </a:solidFill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C8F5EE-1D7E-4A9E-BBE7-12849FBEC6E3}"/>
                </a:ext>
              </a:extLst>
            </p:cNvPr>
            <p:cNvSpPr/>
            <p:nvPr/>
          </p:nvSpPr>
          <p:spPr>
            <a:xfrm rot="5400000">
              <a:off x="3762817" y="3359680"/>
              <a:ext cx="731876" cy="731876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0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Freeform 40">
              <a:extLst>
                <a:ext uri="{FF2B5EF4-FFF2-40B4-BE49-F238E27FC236}">
                  <a16:creationId xmlns:a16="http://schemas.microsoft.com/office/drawing/2014/main" id="{99092AEF-694A-4D85-9392-19F0EAC94E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7680" y="3557559"/>
              <a:ext cx="263671" cy="380856"/>
            </a:xfrm>
            <a:custGeom>
              <a:avLst/>
              <a:gdLst>
                <a:gd name="T0" fmla="*/ 76 w 152"/>
                <a:gd name="T1" fmla="*/ 0 h 221"/>
                <a:gd name="T2" fmla="*/ 96 w 152"/>
                <a:gd name="T3" fmla="*/ 2 h 221"/>
                <a:gd name="T4" fmla="*/ 115 w 152"/>
                <a:gd name="T5" fmla="*/ 10 h 221"/>
                <a:gd name="T6" fmla="*/ 130 w 152"/>
                <a:gd name="T7" fmla="*/ 22 h 221"/>
                <a:gd name="T8" fmla="*/ 142 w 152"/>
                <a:gd name="T9" fmla="*/ 37 h 221"/>
                <a:gd name="T10" fmla="*/ 150 w 152"/>
                <a:gd name="T11" fmla="*/ 56 h 221"/>
                <a:gd name="T12" fmla="*/ 152 w 152"/>
                <a:gd name="T13" fmla="*/ 76 h 221"/>
                <a:gd name="T14" fmla="*/ 146 w 152"/>
                <a:gd name="T15" fmla="*/ 105 h 221"/>
                <a:gd name="T16" fmla="*/ 129 w 152"/>
                <a:gd name="T17" fmla="*/ 129 h 221"/>
                <a:gd name="T18" fmla="*/ 115 w 152"/>
                <a:gd name="T19" fmla="*/ 149 h 221"/>
                <a:gd name="T20" fmla="*/ 111 w 152"/>
                <a:gd name="T21" fmla="*/ 173 h 221"/>
                <a:gd name="T22" fmla="*/ 111 w 152"/>
                <a:gd name="T23" fmla="*/ 200 h 221"/>
                <a:gd name="T24" fmla="*/ 109 w 152"/>
                <a:gd name="T25" fmla="*/ 209 h 221"/>
                <a:gd name="T26" fmla="*/ 105 w 152"/>
                <a:gd name="T27" fmla="*/ 215 h 221"/>
                <a:gd name="T28" fmla="*/ 98 w 152"/>
                <a:gd name="T29" fmla="*/ 220 h 221"/>
                <a:gd name="T30" fmla="*/ 90 w 152"/>
                <a:gd name="T31" fmla="*/ 221 h 221"/>
                <a:gd name="T32" fmla="*/ 62 w 152"/>
                <a:gd name="T33" fmla="*/ 221 h 221"/>
                <a:gd name="T34" fmla="*/ 54 w 152"/>
                <a:gd name="T35" fmla="*/ 220 h 221"/>
                <a:gd name="T36" fmla="*/ 48 w 152"/>
                <a:gd name="T37" fmla="*/ 215 h 221"/>
                <a:gd name="T38" fmla="*/ 43 w 152"/>
                <a:gd name="T39" fmla="*/ 209 h 221"/>
                <a:gd name="T40" fmla="*/ 41 w 152"/>
                <a:gd name="T41" fmla="*/ 200 h 221"/>
                <a:gd name="T42" fmla="*/ 41 w 152"/>
                <a:gd name="T43" fmla="*/ 173 h 221"/>
                <a:gd name="T44" fmla="*/ 37 w 152"/>
                <a:gd name="T45" fmla="*/ 149 h 221"/>
                <a:gd name="T46" fmla="*/ 23 w 152"/>
                <a:gd name="T47" fmla="*/ 129 h 221"/>
                <a:gd name="T48" fmla="*/ 6 w 152"/>
                <a:gd name="T49" fmla="*/ 105 h 221"/>
                <a:gd name="T50" fmla="*/ 0 w 152"/>
                <a:gd name="T51" fmla="*/ 76 h 221"/>
                <a:gd name="T52" fmla="*/ 3 w 152"/>
                <a:gd name="T53" fmla="*/ 56 h 221"/>
                <a:gd name="T54" fmla="*/ 10 w 152"/>
                <a:gd name="T55" fmla="*/ 37 h 221"/>
                <a:gd name="T56" fmla="*/ 22 w 152"/>
                <a:gd name="T57" fmla="*/ 22 h 221"/>
                <a:gd name="T58" fmla="*/ 38 w 152"/>
                <a:gd name="T59" fmla="*/ 10 h 221"/>
                <a:gd name="T60" fmla="*/ 56 w 152"/>
                <a:gd name="T61" fmla="*/ 2 h 221"/>
                <a:gd name="T62" fmla="*/ 76 w 152"/>
                <a:gd name="T63" fmla="*/ 0 h 221"/>
                <a:gd name="T64" fmla="*/ 90 w 152"/>
                <a:gd name="T65" fmla="*/ 207 h 221"/>
                <a:gd name="T66" fmla="*/ 95 w 152"/>
                <a:gd name="T67" fmla="*/ 205 h 221"/>
                <a:gd name="T68" fmla="*/ 97 w 152"/>
                <a:gd name="T69" fmla="*/ 200 h 221"/>
                <a:gd name="T70" fmla="*/ 97 w 152"/>
                <a:gd name="T71" fmla="*/ 180 h 221"/>
                <a:gd name="T72" fmla="*/ 55 w 152"/>
                <a:gd name="T73" fmla="*/ 180 h 221"/>
                <a:gd name="T74" fmla="*/ 55 w 152"/>
                <a:gd name="T75" fmla="*/ 200 h 221"/>
                <a:gd name="T76" fmla="*/ 57 w 152"/>
                <a:gd name="T77" fmla="*/ 205 h 221"/>
                <a:gd name="T78" fmla="*/ 62 w 152"/>
                <a:gd name="T79" fmla="*/ 207 h 221"/>
                <a:gd name="T80" fmla="*/ 90 w 152"/>
                <a:gd name="T81" fmla="*/ 207 h 221"/>
                <a:gd name="T82" fmla="*/ 97 w 152"/>
                <a:gd name="T83" fmla="*/ 166 h 221"/>
                <a:gd name="T84" fmla="*/ 104 w 152"/>
                <a:gd name="T85" fmla="*/ 140 h 221"/>
                <a:gd name="T86" fmla="*/ 120 w 152"/>
                <a:gd name="T87" fmla="*/ 119 h 221"/>
                <a:gd name="T88" fmla="*/ 134 w 152"/>
                <a:gd name="T89" fmla="*/ 99 h 221"/>
                <a:gd name="T90" fmla="*/ 138 w 152"/>
                <a:gd name="T91" fmla="*/ 76 h 221"/>
                <a:gd name="T92" fmla="*/ 133 w 152"/>
                <a:gd name="T93" fmla="*/ 52 h 221"/>
                <a:gd name="T94" fmla="*/ 120 w 152"/>
                <a:gd name="T95" fmla="*/ 32 h 221"/>
                <a:gd name="T96" fmla="*/ 100 w 152"/>
                <a:gd name="T97" fmla="*/ 18 h 221"/>
                <a:gd name="T98" fmla="*/ 76 w 152"/>
                <a:gd name="T99" fmla="*/ 13 h 221"/>
                <a:gd name="T100" fmla="*/ 52 w 152"/>
                <a:gd name="T101" fmla="*/ 18 h 221"/>
                <a:gd name="T102" fmla="*/ 32 w 152"/>
                <a:gd name="T103" fmla="*/ 32 h 221"/>
                <a:gd name="T104" fmla="*/ 19 w 152"/>
                <a:gd name="T105" fmla="*/ 52 h 221"/>
                <a:gd name="T106" fmla="*/ 14 w 152"/>
                <a:gd name="T107" fmla="*/ 76 h 221"/>
                <a:gd name="T108" fmla="*/ 19 w 152"/>
                <a:gd name="T109" fmla="*/ 99 h 221"/>
                <a:gd name="T110" fmla="*/ 32 w 152"/>
                <a:gd name="T111" fmla="*/ 119 h 221"/>
                <a:gd name="T112" fmla="*/ 48 w 152"/>
                <a:gd name="T113" fmla="*/ 140 h 221"/>
                <a:gd name="T114" fmla="*/ 55 w 152"/>
                <a:gd name="T115" fmla="*/ 166 h 221"/>
                <a:gd name="T116" fmla="*/ 97 w 152"/>
                <a:gd name="T117" fmla="*/ 16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221">
                  <a:moveTo>
                    <a:pt x="76" y="0"/>
                  </a:moveTo>
                  <a:cubicBezTo>
                    <a:pt x="83" y="0"/>
                    <a:pt x="90" y="1"/>
                    <a:pt x="96" y="2"/>
                  </a:cubicBezTo>
                  <a:cubicBezTo>
                    <a:pt x="103" y="4"/>
                    <a:pt x="109" y="7"/>
                    <a:pt x="115" y="10"/>
                  </a:cubicBezTo>
                  <a:cubicBezTo>
                    <a:pt x="120" y="13"/>
                    <a:pt x="125" y="17"/>
                    <a:pt x="130" y="22"/>
                  </a:cubicBezTo>
                  <a:cubicBezTo>
                    <a:pt x="135" y="27"/>
                    <a:pt x="139" y="32"/>
                    <a:pt x="142" y="37"/>
                  </a:cubicBezTo>
                  <a:cubicBezTo>
                    <a:pt x="145" y="43"/>
                    <a:pt x="148" y="49"/>
                    <a:pt x="150" y="56"/>
                  </a:cubicBezTo>
                  <a:cubicBezTo>
                    <a:pt x="151" y="62"/>
                    <a:pt x="152" y="69"/>
                    <a:pt x="152" y="76"/>
                  </a:cubicBezTo>
                  <a:cubicBezTo>
                    <a:pt x="152" y="86"/>
                    <a:pt x="150" y="96"/>
                    <a:pt x="146" y="105"/>
                  </a:cubicBezTo>
                  <a:cubicBezTo>
                    <a:pt x="142" y="114"/>
                    <a:pt x="137" y="122"/>
                    <a:pt x="129" y="129"/>
                  </a:cubicBezTo>
                  <a:cubicBezTo>
                    <a:pt x="123" y="135"/>
                    <a:pt x="119" y="142"/>
                    <a:pt x="115" y="149"/>
                  </a:cubicBezTo>
                  <a:cubicBezTo>
                    <a:pt x="112" y="156"/>
                    <a:pt x="111" y="164"/>
                    <a:pt x="111" y="173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11" y="203"/>
                    <a:pt x="110" y="206"/>
                    <a:pt x="109" y="209"/>
                  </a:cubicBezTo>
                  <a:cubicBezTo>
                    <a:pt x="108" y="211"/>
                    <a:pt x="106" y="213"/>
                    <a:pt x="105" y="215"/>
                  </a:cubicBezTo>
                  <a:cubicBezTo>
                    <a:pt x="103" y="217"/>
                    <a:pt x="101" y="218"/>
                    <a:pt x="98" y="220"/>
                  </a:cubicBezTo>
                  <a:cubicBezTo>
                    <a:pt x="95" y="221"/>
                    <a:pt x="93" y="221"/>
                    <a:pt x="90" y="221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9" y="221"/>
                    <a:pt x="57" y="221"/>
                    <a:pt x="54" y="220"/>
                  </a:cubicBezTo>
                  <a:cubicBezTo>
                    <a:pt x="52" y="218"/>
                    <a:pt x="49" y="217"/>
                    <a:pt x="48" y="215"/>
                  </a:cubicBezTo>
                  <a:cubicBezTo>
                    <a:pt x="46" y="213"/>
                    <a:pt x="44" y="211"/>
                    <a:pt x="43" y="209"/>
                  </a:cubicBezTo>
                  <a:cubicBezTo>
                    <a:pt x="42" y="206"/>
                    <a:pt x="41" y="203"/>
                    <a:pt x="41" y="200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64"/>
                    <a:pt x="40" y="156"/>
                    <a:pt x="37" y="149"/>
                  </a:cubicBezTo>
                  <a:cubicBezTo>
                    <a:pt x="33" y="142"/>
                    <a:pt x="29" y="135"/>
                    <a:pt x="23" y="129"/>
                  </a:cubicBezTo>
                  <a:cubicBezTo>
                    <a:pt x="15" y="122"/>
                    <a:pt x="10" y="114"/>
                    <a:pt x="6" y="105"/>
                  </a:cubicBezTo>
                  <a:cubicBezTo>
                    <a:pt x="2" y="96"/>
                    <a:pt x="0" y="86"/>
                    <a:pt x="0" y="76"/>
                  </a:cubicBezTo>
                  <a:cubicBezTo>
                    <a:pt x="0" y="69"/>
                    <a:pt x="1" y="62"/>
                    <a:pt x="3" y="56"/>
                  </a:cubicBezTo>
                  <a:cubicBezTo>
                    <a:pt x="4" y="49"/>
                    <a:pt x="7" y="43"/>
                    <a:pt x="10" y="37"/>
                  </a:cubicBezTo>
                  <a:cubicBezTo>
                    <a:pt x="14" y="32"/>
                    <a:pt x="18" y="27"/>
                    <a:pt x="22" y="22"/>
                  </a:cubicBezTo>
                  <a:cubicBezTo>
                    <a:pt x="27" y="17"/>
                    <a:pt x="32" y="13"/>
                    <a:pt x="38" y="10"/>
                  </a:cubicBezTo>
                  <a:cubicBezTo>
                    <a:pt x="43" y="7"/>
                    <a:pt x="49" y="4"/>
                    <a:pt x="56" y="2"/>
                  </a:cubicBezTo>
                  <a:cubicBezTo>
                    <a:pt x="62" y="1"/>
                    <a:pt x="69" y="0"/>
                    <a:pt x="76" y="0"/>
                  </a:cubicBezTo>
                  <a:close/>
                  <a:moveTo>
                    <a:pt x="90" y="207"/>
                  </a:moveTo>
                  <a:cubicBezTo>
                    <a:pt x="92" y="207"/>
                    <a:pt x="93" y="207"/>
                    <a:pt x="95" y="205"/>
                  </a:cubicBezTo>
                  <a:cubicBezTo>
                    <a:pt x="96" y="204"/>
                    <a:pt x="97" y="202"/>
                    <a:pt x="97" y="20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2"/>
                    <a:pt x="56" y="204"/>
                    <a:pt x="57" y="205"/>
                  </a:cubicBezTo>
                  <a:cubicBezTo>
                    <a:pt x="59" y="207"/>
                    <a:pt x="60" y="207"/>
                    <a:pt x="62" y="207"/>
                  </a:cubicBezTo>
                  <a:cubicBezTo>
                    <a:pt x="90" y="207"/>
                    <a:pt x="90" y="207"/>
                    <a:pt x="90" y="207"/>
                  </a:cubicBezTo>
                  <a:close/>
                  <a:moveTo>
                    <a:pt x="97" y="166"/>
                  </a:moveTo>
                  <a:cubicBezTo>
                    <a:pt x="98" y="156"/>
                    <a:pt x="100" y="148"/>
                    <a:pt x="104" y="140"/>
                  </a:cubicBezTo>
                  <a:cubicBezTo>
                    <a:pt x="108" y="133"/>
                    <a:pt x="113" y="126"/>
                    <a:pt x="120" y="119"/>
                  </a:cubicBezTo>
                  <a:cubicBezTo>
                    <a:pt x="126" y="113"/>
                    <a:pt x="130" y="107"/>
                    <a:pt x="134" y="99"/>
                  </a:cubicBezTo>
                  <a:cubicBezTo>
                    <a:pt x="137" y="92"/>
                    <a:pt x="138" y="84"/>
                    <a:pt x="138" y="76"/>
                  </a:cubicBezTo>
                  <a:cubicBezTo>
                    <a:pt x="138" y="67"/>
                    <a:pt x="137" y="59"/>
                    <a:pt x="133" y="52"/>
                  </a:cubicBezTo>
                  <a:cubicBezTo>
                    <a:pt x="130" y="44"/>
                    <a:pt x="126" y="37"/>
                    <a:pt x="120" y="32"/>
                  </a:cubicBezTo>
                  <a:cubicBezTo>
                    <a:pt x="114" y="26"/>
                    <a:pt x="108" y="22"/>
                    <a:pt x="100" y="18"/>
                  </a:cubicBezTo>
                  <a:cubicBezTo>
                    <a:pt x="93" y="15"/>
                    <a:pt x="85" y="13"/>
                    <a:pt x="76" y="13"/>
                  </a:cubicBezTo>
                  <a:cubicBezTo>
                    <a:pt x="67" y="13"/>
                    <a:pt x="59" y="15"/>
                    <a:pt x="52" y="18"/>
                  </a:cubicBezTo>
                  <a:cubicBezTo>
                    <a:pt x="44" y="22"/>
                    <a:pt x="38" y="26"/>
                    <a:pt x="32" y="32"/>
                  </a:cubicBezTo>
                  <a:cubicBezTo>
                    <a:pt x="26" y="37"/>
                    <a:pt x="22" y="44"/>
                    <a:pt x="19" y="52"/>
                  </a:cubicBezTo>
                  <a:cubicBezTo>
                    <a:pt x="15" y="59"/>
                    <a:pt x="14" y="67"/>
                    <a:pt x="14" y="76"/>
                  </a:cubicBezTo>
                  <a:cubicBezTo>
                    <a:pt x="14" y="84"/>
                    <a:pt x="15" y="92"/>
                    <a:pt x="19" y="99"/>
                  </a:cubicBezTo>
                  <a:cubicBezTo>
                    <a:pt x="22" y="107"/>
                    <a:pt x="26" y="113"/>
                    <a:pt x="32" y="119"/>
                  </a:cubicBezTo>
                  <a:cubicBezTo>
                    <a:pt x="39" y="126"/>
                    <a:pt x="44" y="133"/>
                    <a:pt x="48" y="140"/>
                  </a:cubicBezTo>
                  <a:cubicBezTo>
                    <a:pt x="52" y="148"/>
                    <a:pt x="54" y="156"/>
                    <a:pt x="55" y="166"/>
                  </a:cubicBezTo>
                  <a:cubicBezTo>
                    <a:pt x="97" y="166"/>
                    <a:pt x="97" y="166"/>
                    <a:pt x="97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3181" tIns="46592" rIns="93181" bIns="4659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18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3BB41DF-8C66-45A6-AFC8-AA92938BA59F}"/>
              </a:ext>
            </a:extLst>
          </p:cNvPr>
          <p:cNvGrpSpPr/>
          <p:nvPr/>
        </p:nvGrpSpPr>
        <p:grpSpPr>
          <a:xfrm>
            <a:off x="1376931" y="5205079"/>
            <a:ext cx="616810" cy="616810"/>
            <a:chOff x="955412" y="5324057"/>
            <a:chExt cx="731877" cy="731877"/>
          </a:xfrm>
          <a:solidFill>
            <a:srgbClr val="D83B01"/>
          </a:solidFill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D9C7204-FB2A-4A29-BB07-61C25E95D1B4}"/>
                </a:ext>
              </a:extLst>
            </p:cNvPr>
            <p:cNvSpPr/>
            <p:nvPr/>
          </p:nvSpPr>
          <p:spPr>
            <a:xfrm rot="5400000">
              <a:off x="955412" y="5324057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0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212" name="Graphic 211" descr="Envelope">
              <a:extLst>
                <a:ext uri="{FF2B5EF4-FFF2-40B4-BE49-F238E27FC236}">
                  <a16:creationId xmlns:a16="http://schemas.microsoft.com/office/drawing/2014/main" id="{A088B1A2-3534-4F09-93DA-E1DE346E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1099" y="5495929"/>
              <a:ext cx="407270" cy="407270"/>
            </a:xfrm>
            <a:prstGeom prst="rect">
              <a:avLst/>
            </a:prstGeom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57274B-32F5-47D0-B62D-16F7EA56769E}"/>
              </a:ext>
            </a:extLst>
          </p:cNvPr>
          <p:cNvGrpSpPr/>
          <p:nvPr/>
        </p:nvGrpSpPr>
        <p:grpSpPr>
          <a:xfrm>
            <a:off x="9237604" y="5710701"/>
            <a:ext cx="616810" cy="616810"/>
            <a:chOff x="8742516" y="1194042"/>
            <a:chExt cx="731877" cy="731877"/>
          </a:xfrm>
          <a:solidFill>
            <a:srgbClr val="D83B01"/>
          </a:solidFill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60CA328-16DC-4614-934F-9F82EDBBD56D}"/>
                </a:ext>
              </a:extLst>
            </p:cNvPr>
            <p:cNvSpPr/>
            <p:nvPr/>
          </p:nvSpPr>
          <p:spPr>
            <a:xfrm>
              <a:off x="8742516" y="1194042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0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215" name="Graphic 214" descr="Newspaper">
              <a:extLst>
                <a:ext uri="{FF2B5EF4-FFF2-40B4-BE49-F238E27FC236}">
                  <a16:creationId xmlns:a16="http://schemas.microsoft.com/office/drawing/2014/main" id="{820E573D-C16B-4110-914B-411C9F10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79152" y="1350133"/>
              <a:ext cx="461208" cy="461208"/>
            </a:xfrm>
            <a:prstGeom prst="rect">
              <a:avLst/>
            </a:prstGeom>
          </p:spPr>
        </p:pic>
      </p:grpSp>
      <p:sp>
        <p:nvSpPr>
          <p:cNvPr id="216" name="Title 1">
            <a:extLst>
              <a:ext uri="{FF2B5EF4-FFF2-40B4-BE49-F238E27FC236}">
                <a16:creationId xmlns:a16="http://schemas.microsoft.com/office/drawing/2014/main" id="{F1C309BE-7D3A-41C4-B984-7804026A8AAA}"/>
              </a:ext>
            </a:extLst>
          </p:cNvPr>
          <p:cNvSpPr txBox="1">
            <a:spLocks/>
          </p:cNvSpPr>
          <p:nvPr/>
        </p:nvSpPr>
        <p:spPr>
          <a:xfrm>
            <a:off x="853672" y="3298908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GROUPS</a:t>
            </a:r>
          </a:p>
        </p:txBody>
      </p:sp>
      <p:sp>
        <p:nvSpPr>
          <p:cNvPr id="217" name="Title 1">
            <a:extLst>
              <a:ext uri="{FF2B5EF4-FFF2-40B4-BE49-F238E27FC236}">
                <a16:creationId xmlns:a16="http://schemas.microsoft.com/office/drawing/2014/main" id="{B7E167BD-F320-4B56-8A79-BEE30400A0B4}"/>
              </a:ext>
            </a:extLst>
          </p:cNvPr>
          <p:cNvSpPr txBox="1">
            <a:spLocks/>
          </p:cNvSpPr>
          <p:nvPr/>
        </p:nvSpPr>
        <p:spPr>
          <a:xfrm>
            <a:off x="7982313" y="1715796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ME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E22BCE-9B5D-4747-9340-B5F6F587FA6B}"/>
              </a:ext>
            </a:extLst>
          </p:cNvPr>
          <p:cNvCxnSpPr>
            <a:cxnSpLocks/>
          </p:cNvCxnSpPr>
          <p:nvPr/>
        </p:nvCxnSpPr>
        <p:spPr>
          <a:xfrm flipV="1">
            <a:off x="2434330" y="2549546"/>
            <a:ext cx="1525060" cy="90468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F83EA65-C0B4-475A-AC6B-7F0B189E1E83}"/>
              </a:ext>
            </a:extLst>
          </p:cNvPr>
          <p:cNvCxnSpPr>
            <a:cxnSpLocks/>
          </p:cNvCxnSpPr>
          <p:nvPr/>
        </p:nvCxnSpPr>
        <p:spPr>
          <a:xfrm flipV="1">
            <a:off x="3256464" y="5653915"/>
            <a:ext cx="3578143" cy="17999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A43F12E-0365-4A7E-B898-83E807CE97DF}"/>
              </a:ext>
            </a:extLst>
          </p:cNvPr>
          <p:cNvCxnSpPr>
            <a:cxnSpLocks/>
            <a:stCxn id="240" idx="2"/>
            <a:endCxn id="229" idx="2"/>
          </p:cNvCxnSpPr>
          <p:nvPr/>
        </p:nvCxnSpPr>
        <p:spPr>
          <a:xfrm flipV="1">
            <a:off x="7887605" y="1815244"/>
            <a:ext cx="285054" cy="1839465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BD363BC-37F5-4B9B-A09E-2318CBD926C9}"/>
              </a:ext>
            </a:extLst>
          </p:cNvPr>
          <p:cNvCxnSpPr>
            <a:cxnSpLocks/>
            <a:endCxn id="226" idx="3"/>
          </p:cNvCxnSpPr>
          <p:nvPr/>
        </p:nvCxnSpPr>
        <p:spPr>
          <a:xfrm flipV="1">
            <a:off x="6815726" y="5054512"/>
            <a:ext cx="1625299" cy="633309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BBAE06A-59C8-4C82-855D-01EDF9D36B7E}"/>
              </a:ext>
            </a:extLst>
          </p:cNvPr>
          <p:cNvCxnSpPr>
            <a:cxnSpLocks/>
            <a:endCxn id="226" idx="2"/>
          </p:cNvCxnSpPr>
          <p:nvPr/>
        </p:nvCxnSpPr>
        <p:spPr>
          <a:xfrm>
            <a:off x="7897776" y="3809284"/>
            <a:ext cx="589832" cy="119885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8CE708D-E318-4864-872E-6D1C3146015E}"/>
              </a:ext>
            </a:extLst>
          </p:cNvPr>
          <p:cNvCxnSpPr>
            <a:cxnSpLocks/>
          </p:cNvCxnSpPr>
          <p:nvPr/>
        </p:nvCxnSpPr>
        <p:spPr>
          <a:xfrm flipV="1">
            <a:off x="3967963" y="2498166"/>
            <a:ext cx="1618906" cy="1829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FA70FFE-FE87-4BFA-88ED-E46295F63048}"/>
              </a:ext>
            </a:extLst>
          </p:cNvPr>
          <p:cNvGrpSpPr>
            <a:grpSpLocks noChangeAspect="1"/>
          </p:cNvGrpSpPr>
          <p:nvPr/>
        </p:nvGrpSpPr>
        <p:grpSpPr>
          <a:xfrm>
            <a:off x="8198737" y="4665296"/>
            <a:ext cx="643460" cy="643458"/>
            <a:chOff x="4149299" y="2921794"/>
            <a:chExt cx="643734" cy="643732"/>
          </a:xfrm>
          <a:solidFill>
            <a:srgbClr val="D83B01"/>
          </a:solidFill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84F5446-C3A0-4BA6-9B11-D09D9B4EB62F}"/>
                </a:ext>
              </a:extLst>
            </p:cNvPr>
            <p:cNvSpPr/>
            <p:nvPr/>
          </p:nvSpPr>
          <p:spPr bwMode="auto">
            <a:xfrm>
              <a:off x="4149299" y="2921794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4D4BCC39-FE22-4583-AFBA-E38495DA59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115" y="3107385"/>
              <a:ext cx="292100" cy="272550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grp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1AE9C98-8E92-4E92-8E65-BE09C081FD1D}"/>
              </a:ext>
            </a:extLst>
          </p:cNvPr>
          <p:cNvGrpSpPr>
            <a:grpSpLocks noChangeAspect="1"/>
          </p:cNvGrpSpPr>
          <p:nvPr/>
        </p:nvGrpSpPr>
        <p:grpSpPr>
          <a:xfrm>
            <a:off x="7789464" y="1541954"/>
            <a:ext cx="643460" cy="643458"/>
            <a:chOff x="3245478" y="4834995"/>
            <a:chExt cx="643734" cy="643732"/>
          </a:xfrm>
          <a:solidFill>
            <a:srgbClr val="D83B01"/>
          </a:solidFill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B459E92-DCD8-4835-B014-2D08180B112C}"/>
                </a:ext>
              </a:extLst>
            </p:cNvPr>
            <p:cNvSpPr/>
            <p:nvPr/>
          </p:nvSpPr>
          <p:spPr bwMode="auto">
            <a:xfrm>
              <a:off x="3245478" y="4834995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DC450268-2451-4358-B196-03DBA1EF7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377" y="5048517"/>
              <a:ext cx="193936" cy="21668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grp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49C482F-77B6-4EA9-A72E-CE52CD75492F}"/>
              </a:ext>
            </a:extLst>
          </p:cNvPr>
          <p:cNvCxnSpPr>
            <a:cxnSpLocks/>
          </p:cNvCxnSpPr>
          <p:nvPr/>
        </p:nvCxnSpPr>
        <p:spPr>
          <a:xfrm flipV="1">
            <a:off x="3493544" y="3779040"/>
            <a:ext cx="4350551" cy="195046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4EA7955-D776-4AEA-A7B7-8EA4F1009DF2}"/>
              </a:ext>
            </a:extLst>
          </p:cNvPr>
          <p:cNvCxnSpPr>
            <a:cxnSpLocks/>
            <a:endCxn id="241" idx="0"/>
          </p:cNvCxnSpPr>
          <p:nvPr/>
        </p:nvCxnSpPr>
        <p:spPr>
          <a:xfrm flipV="1">
            <a:off x="6828162" y="3771850"/>
            <a:ext cx="1038246" cy="175618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120CA3D-B5AD-4E2A-B93B-BBCFEBAC11B1}"/>
              </a:ext>
            </a:extLst>
          </p:cNvPr>
          <p:cNvGrpSpPr>
            <a:grpSpLocks noChangeAspect="1"/>
          </p:cNvGrpSpPr>
          <p:nvPr/>
        </p:nvGrpSpPr>
        <p:grpSpPr>
          <a:xfrm>
            <a:off x="6460219" y="5374133"/>
            <a:ext cx="643460" cy="643458"/>
            <a:chOff x="2110945" y="1245128"/>
            <a:chExt cx="643734" cy="643732"/>
          </a:xfrm>
          <a:solidFill>
            <a:srgbClr val="D83B01"/>
          </a:solidFill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449E5D3-2458-4C8C-8643-F48035F76047}"/>
                </a:ext>
              </a:extLst>
            </p:cNvPr>
            <p:cNvSpPr/>
            <p:nvPr/>
          </p:nvSpPr>
          <p:spPr bwMode="auto">
            <a:xfrm>
              <a:off x="2110945" y="1245128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4" name="Freeform 5">
              <a:extLst>
                <a:ext uri="{FF2B5EF4-FFF2-40B4-BE49-F238E27FC236}">
                  <a16:creationId xmlns:a16="http://schemas.microsoft.com/office/drawing/2014/main" id="{8CD30CB0-3006-4A52-B175-46C5FDC99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121" y="1439863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grp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E4020BC-2768-4B14-838F-F31F70FF2527}"/>
              </a:ext>
            </a:extLst>
          </p:cNvPr>
          <p:cNvGrpSpPr>
            <a:grpSpLocks noChangeAspect="1"/>
          </p:cNvGrpSpPr>
          <p:nvPr/>
        </p:nvGrpSpPr>
        <p:grpSpPr>
          <a:xfrm>
            <a:off x="7555277" y="3424467"/>
            <a:ext cx="643460" cy="643458"/>
            <a:chOff x="3397878" y="3844395"/>
            <a:chExt cx="643734" cy="643732"/>
          </a:xfrm>
          <a:solidFill>
            <a:srgbClr val="D83B01"/>
          </a:solidFill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C537950-DCD6-45FE-AAFE-2E4149DCDF8B}"/>
                </a:ext>
              </a:extLst>
            </p:cNvPr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37" name="Group 8">
              <a:extLst>
                <a:ext uri="{FF2B5EF4-FFF2-40B4-BE49-F238E27FC236}">
                  <a16:creationId xmlns:a16="http://schemas.microsoft.com/office/drawing/2014/main" id="{51326A7A-8F20-4B8C-8B8C-1826F6D403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238" name="Oval 9">
                <a:extLst>
                  <a:ext uri="{FF2B5EF4-FFF2-40B4-BE49-F238E27FC236}">
                    <a16:creationId xmlns:a16="http://schemas.microsoft.com/office/drawing/2014/main" id="{47E4B813-6C03-4A8F-B011-5E2A3D99D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39" name="Freeform 10">
                <a:extLst>
                  <a:ext uri="{FF2B5EF4-FFF2-40B4-BE49-F238E27FC236}">
                    <a16:creationId xmlns:a16="http://schemas.microsoft.com/office/drawing/2014/main" id="{180F175A-6355-4309-B63A-10B743B8B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40" name="Oval 11">
                <a:extLst>
                  <a:ext uri="{FF2B5EF4-FFF2-40B4-BE49-F238E27FC236}">
                    <a16:creationId xmlns:a16="http://schemas.microsoft.com/office/drawing/2014/main" id="{1ACF4D5E-3307-411B-85E4-758ED5D41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41" name="Freeform 12">
                <a:extLst>
                  <a:ext uri="{FF2B5EF4-FFF2-40B4-BE49-F238E27FC236}">
                    <a16:creationId xmlns:a16="http://schemas.microsoft.com/office/drawing/2014/main" id="{1FD4545E-FD87-493C-9959-C5513790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63F4965E-BB29-482B-9DB6-4EC7D585E285}"/>
              </a:ext>
            </a:extLst>
          </p:cNvPr>
          <p:cNvCxnSpPr>
            <a:cxnSpLocks/>
            <a:endCxn id="206" idx="5"/>
          </p:cNvCxnSpPr>
          <p:nvPr/>
        </p:nvCxnSpPr>
        <p:spPr>
          <a:xfrm flipH="1" flipV="1">
            <a:off x="1685414" y="2768461"/>
            <a:ext cx="629617" cy="64424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DDFB11-C9E8-4D58-A1AE-399ECFDBA47F}"/>
              </a:ext>
            </a:extLst>
          </p:cNvPr>
          <p:cNvGrpSpPr>
            <a:grpSpLocks noChangeAspect="1"/>
          </p:cNvGrpSpPr>
          <p:nvPr/>
        </p:nvGrpSpPr>
        <p:grpSpPr>
          <a:xfrm>
            <a:off x="1993742" y="3152520"/>
            <a:ext cx="643460" cy="643458"/>
            <a:chOff x="2000878" y="4885795"/>
            <a:chExt cx="643734" cy="643732"/>
          </a:xfrm>
          <a:solidFill>
            <a:srgbClr val="D83B01"/>
          </a:solidFill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D7617C0-C084-413E-B5D4-5F9CD0D9A4CF}"/>
                </a:ext>
              </a:extLst>
            </p:cNvPr>
            <p:cNvSpPr/>
            <p:nvPr/>
          </p:nvSpPr>
          <p:spPr bwMode="auto">
            <a:xfrm>
              <a:off x="2000878" y="4885795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45" name="Freeform 5">
              <a:extLst>
                <a:ext uri="{FF2B5EF4-FFF2-40B4-BE49-F238E27FC236}">
                  <a16:creationId xmlns:a16="http://schemas.microsoft.com/office/drawing/2014/main" id="{4CF7CD02-2351-4279-A1B3-8D926087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758" y="5077486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grp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9BE421F-6090-4C3C-B172-0698CD8721AE}"/>
              </a:ext>
            </a:extLst>
          </p:cNvPr>
          <p:cNvGrpSpPr/>
          <p:nvPr/>
        </p:nvGrpSpPr>
        <p:grpSpPr>
          <a:xfrm>
            <a:off x="9376475" y="2956687"/>
            <a:ext cx="616810" cy="616810"/>
            <a:chOff x="9609760" y="4061544"/>
            <a:chExt cx="731877" cy="731877"/>
          </a:xfrm>
          <a:solidFill>
            <a:srgbClr val="D83B01"/>
          </a:solidFill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D5B6E72-1353-4ACD-917D-D9D8C5015C25}"/>
                </a:ext>
              </a:extLst>
            </p:cNvPr>
            <p:cNvSpPr/>
            <p:nvPr/>
          </p:nvSpPr>
          <p:spPr>
            <a:xfrm>
              <a:off x="9609760" y="4061544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0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248" name="Graphic 247" descr="Document">
              <a:extLst>
                <a:ext uri="{FF2B5EF4-FFF2-40B4-BE49-F238E27FC236}">
                  <a16:creationId xmlns:a16="http://schemas.microsoft.com/office/drawing/2014/main" id="{BF3727DC-AECF-463F-A4D0-63935D98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6597" y="4252688"/>
              <a:ext cx="381751" cy="381751"/>
            </a:xfrm>
            <a:prstGeom prst="rect">
              <a:avLst/>
            </a:prstGeom>
          </p:spPr>
        </p:pic>
      </p:grpSp>
      <p:sp>
        <p:nvSpPr>
          <p:cNvPr id="249" name="Title 1">
            <a:extLst>
              <a:ext uri="{FF2B5EF4-FFF2-40B4-BE49-F238E27FC236}">
                <a16:creationId xmlns:a16="http://schemas.microsoft.com/office/drawing/2014/main" id="{C98DDCB0-9E1E-42C6-A4A6-733916CAE86D}"/>
              </a:ext>
            </a:extLst>
          </p:cNvPr>
          <p:cNvSpPr txBox="1">
            <a:spLocks/>
          </p:cNvSpPr>
          <p:nvPr/>
        </p:nvSpPr>
        <p:spPr>
          <a:xfrm>
            <a:off x="1260817" y="1699127"/>
            <a:ext cx="1305576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250" name="Title 1">
            <a:extLst>
              <a:ext uri="{FF2B5EF4-FFF2-40B4-BE49-F238E27FC236}">
                <a16:creationId xmlns:a16="http://schemas.microsoft.com/office/drawing/2014/main" id="{CE95A4C7-E66A-4B94-8BC0-7F9162B27C0D}"/>
              </a:ext>
            </a:extLst>
          </p:cNvPr>
          <p:cNvSpPr txBox="1">
            <a:spLocks/>
          </p:cNvSpPr>
          <p:nvPr/>
        </p:nvSpPr>
        <p:spPr>
          <a:xfrm>
            <a:off x="8026970" y="5375457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CONTACTS</a:t>
            </a:r>
          </a:p>
        </p:txBody>
      </p:sp>
      <p:sp>
        <p:nvSpPr>
          <p:cNvPr id="251" name="Title 1">
            <a:extLst>
              <a:ext uri="{FF2B5EF4-FFF2-40B4-BE49-F238E27FC236}">
                <a16:creationId xmlns:a16="http://schemas.microsoft.com/office/drawing/2014/main" id="{D45A0CC2-8F7A-4E9B-BD46-9BBBAC281FB4}"/>
              </a:ext>
            </a:extLst>
          </p:cNvPr>
          <p:cNvSpPr txBox="1">
            <a:spLocks/>
          </p:cNvSpPr>
          <p:nvPr/>
        </p:nvSpPr>
        <p:spPr>
          <a:xfrm>
            <a:off x="6165133" y="5991481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PEOPLE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DE20D1D1-3074-4B69-89C2-C451737DD403}"/>
              </a:ext>
            </a:extLst>
          </p:cNvPr>
          <p:cNvSpPr txBox="1">
            <a:spLocks/>
          </p:cNvSpPr>
          <p:nvPr/>
        </p:nvSpPr>
        <p:spPr>
          <a:xfrm>
            <a:off x="3107484" y="2801778"/>
            <a:ext cx="1732192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BA1FFB50-44E9-4684-A3F8-627136AA9307}"/>
              </a:ext>
            </a:extLst>
          </p:cNvPr>
          <p:cNvSpPr txBox="1">
            <a:spLocks/>
          </p:cNvSpPr>
          <p:nvPr/>
        </p:nvSpPr>
        <p:spPr>
          <a:xfrm>
            <a:off x="1012143" y="5861666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EMAIL</a:t>
            </a:r>
          </a:p>
        </p:txBody>
      </p:sp>
      <p:sp>
        <p:nvSpPr>
          <p:cNvPr id="254" name="Title 1">
            <a:extLst>
              <a:ext uri="{FF2B5EF4-FFF2-40B4-BE49-F238E27FC236}">
                <a16:creationId xmlns:a16="http://schemas.microsoft.com/office/drawing/2014/main" id="{F091055B-BD3B-473E-AAC6-CBF40DC5AB4D}"/>
              </a:ext>
            </a:extLst>
          </p:cNvPr>
          <p:cNvSpPr txBox="1">
            <a:spLocks/>
          </p:cNvSpPr>
          <p:nvPr/>
        </p:nvSpPr>
        <p:spPr>
          <a:xfrm>
            <a:off x="9083773" y="2658350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255" name="Title 1">
            <a:extLst>
              <a:ext uri="{FF2B5EF4-FFF2-40B4-BE49-F238E27FC236}">
                <a16:creationId xmlns:a16="http://schemas.microsoft.com/office/drawing/2014/main" id="{A5D72380-2FE8-4B92-AC20-75518CCFA1CA}"/>
              </a:ext>
            </a:extLst>
          </p:cNvPr>
          <p:cNvSpPr txBox="1">
            <a:spLocks/>
          </p:cNvSpPr>
          <p:nvPr/>
        </p:nvSpPr>
        <p:spPr>
          <a:xfrm>
            <a:off x="4856593" y="6629113"/>
            <a:ext cx="1508910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DOCUMENTS</a:t>
            </a: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660BEAE-1CA1-41C1-AD94-26FB214E3411}"/>
              </a:ext>
            </a:extLst>
          </p:cNvPr>
          <p:cNvGrpSpPr>
            <a:grpSpLocks noChangeAspect="1"/>
          </p:cNvGrpSpPr>
          <p:nvPr/>
        </p:nvGrpSpPr>
        <p:grpSpPr>
          <a:xfrm>
            <a:off x="5157932" y="886833"/>
            <a:ext cx="643551" cy="643549"/>
            <a:chOff x="8869606" y="1761068"/>
            <a:chExt cx="643734" cy="643732"/>
          </a:xfrm>
          <a:solidFill>
            <a:srgbClr val="D83B01"/>
          </a:solidFill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E56EB497-6FD5-486A-B5A5-08E93C638C86}"/>
                </a:ext>
              </a:extLst>
            </p:cNvPr>
            <p:cNvSpPr/>
            <p:nvPr/>
          </p:nvSpPr>
          <p:spPr bwMode="auto">
            <a:xfrm>
              <a:off x="8869606" y="1761068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58" name="Freeform 9">
              <a:extLst>
                <a:ext uri="{FF2B5EF4-FFF2-40B4-BE49-F238E27FC236}">
                  <a16:creationId xmlns:a16="http://schemas.microsoft.com/office/drawing/2014/main" id="{B1F7F72A-A9BD-4C71-BCC8-792D4CDAA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2853" y="1948001"/>
              <a:ext cx="337240" cy="269866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grp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59" name="Title 1">
            <a:extLst>
              <a:ext uri="{FF2B5EF4-FFF2-40B4-BE49-F238E27FC236}">
                <a16:creationId xmlns:a16="http://schemas.microsoft.com/office/drawing/2014/main" id="{531DFF1E-6ABB-40D1-A1A7-A00431AD81DF}"/>
              </a:ext>
            </a:extLst>
          </p:cNvPr>
          <p:cNvSpPr txBox="1">
            <a:spLocks/>
          </p:cNvSpPr>
          <p:nvPr/>
        </p:nvSpPr>
        <p:spPr>
          <a:xfrm>
            <a:off x="4788963" y="524532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DEVICES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9628B13-2898-4D6B-AF54-1DE4E86AF41A}"/>
              </a:ext>
            </a:extLst>
          </p:cNvPr>
          <p:cNvGrpSpPr/>
          <p:nvPr/>
        </p:nvGrpSpPr>
        <p:grpSpPr>
          <a:xfrm>
            <a:off x="3049642" y="5539917"/>
            <a:ext cx="643496" cy="643496"/>
            <a:chOff x="9874665" y="4331032"/>
            <a:chExt cx="820389" cy="822960"/>
          </a:xfrm>
          <a:solidFill>
            <a:srgbClr val="D83B01"/>
          </a:solidFill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C416AE18-2E41-4286-9CEC-BB47FA976370}"/>
                </a:ext>
              </a:extLst>
            </p:cNvPr>
            <p:cNvSpPr/>
            <p:nvPr/>
          </p:nvSpPr>
          <p:spPr bwMode="auto">
            <a:xfrm>
              <a:off x="9874665" y="4331032"/>
              <a:ext cx="820389" cy="82296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solidFill>
                  <a:srgbClr val="0171C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3CE58444-3C31-4AEE-B5AD-2ACA284654BC}"/>
                </a:ext>
              </a:extLst>
            </p:cNvPr>
            <p:cNvGrpSpPr/>
            <p:nvPr/>
          </p:nvGrpSpPr>
          <p:grpSpPr>
            <a:xfrm>
              <a:off x="10019747" y="4449016"/>
              <a:ext cx="520838" cy="488936"/>
              <a:chOff x="11364423" y="5182110"/>
              <a:chExt cx="530223" cy="523521"/>
            </a:xfrm>
            <a:grpFill/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75BD7D9A-DD18-4062-B0D6-32BF6A758A1C}"/>
                  </a:ext>
                </a:extLst>
              </p:cNvPr>
              <p:cNvSpPr/>
              <p:nvPr/>
            </p:nvSpPr>
            <p:spPr bwMode="auto">
              <a:xfrm>
                <a:off x="11402606" y="5248431"/>
                <a:ext cx="457200" cy="457200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0171C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055FA49-5176-416E-9734-88EF03402B51}"/>
                  </a:ext>
                </a:extLst>
              </p:cNvPr>
              <p:cNvSpPr/>
              <p:nvPr/>
            </p:nvSpPr>
            <p:spPr bwMode="auto">
              <a:xfrm>
                <a:off x="11562626" y="5182110"/>
                <a:ext cx="137160" cy="137160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0171C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91DA6D53-4423-45E3-A1FD-70FB22462D53}"/>
                  </a:ext>
                </a:extLst>
              </p:cNvPr>
              <p:cNvSpPr/>
              <p:nvPr/>
            </p:nvSpPr>
            <p:spPr bwMode="auto">
              <a:xfrm>
                <a:off x="11364423" y="5521270"/>
                <a:ext cx="137160" cy="137160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0171C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5C44CB0-2BE9-4897-B3FE-B423E43EB24C}"/>
                  </a:ext>
                </a:extLst>
              </p:cNvPr>
              <p:cNvSpPr/>
              <p:nvPr/>
            </p:nvSpPr>
            <p:spPr bwMode="auto">
              <a:xfrm>
                <a:off x="11757486" y="5521270"/>
                <a:ext cx="137160" cy="137160"/>
              </a:xfrm>
              <a:prstGeom prst="ellipse">
                <a:avLst/>
              </a:prstGeom>
              <a:grp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0171C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67" name="Title 1">
            <a:extLst>
              <a:ext uri="{FF2B5EF4-FFF2-40B4-BE49-F238E27FC236}">
                <a16:creationId xmlns:a16="http://schemas.microsoft.com/office/drawing/2014/main" id="{57458F65-99F2-4865-AEAA-CEA78347D7B5}"/>
              </a:ext>
            </a:extLst>
          </p:cNvPr>
          <p:cNvSpPr txBox="1">
            <a:spLocks/>
          </p:cNvSpPr>
          <p:nvPr/>
        </p:nvSpPr>
        <p:spPr>
          <a:xfrm>
            <a:off x="2367640" y="6165846"/>
            <a:ext cx="188626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TEAMS</a:t>
            </a:r>
          </a:p>
        </p:txBody>
      </p:sp>
      <p:sp>
        <p:nvSpPr>
          <p:cNvPr id="268" name="Title 1">
            <a:extLst>
              <a:ext uri="{FF2B5EF4-FFF2-40B4-BE49-F238E27FC236}">
                <a16:creationId xmlns:a16="http://schemas.microsoft.com/office/drawing/2014/main" id="{998E28B8-ACC5-4D7C-97DE-64EEDDCE4559}"/>
              </a:ext>
            </a:extLst>
          </p:cNvPr>
          <p:cNvSpPr txBox="1">
            <a:spLocks/>
          </p:cNvSpPr>
          <p:nvPr/>
        </p:nvSpPr>
        <p:spPr>
          <a:xfrm>
            <a:off x="7379063" y="3113456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REPORTS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8EACC1A-4B5A-4BAF-8579-5AD4842C4319}"/>
              </a:ext>
            </a:extLst>
          </p:cNvPr>
          <p:cNvGrpSpPr>
            <a:grpSpLocks noChangeAspect="1"/>
          </p:cNvGrpSpPr>
          <p:nvPr/>
        </p:nvGrpSpPr>
        <p:grpSpPr>
          <a:xfrm>
            <a:off x="5278720" y="3736490"/>
            <a:ext cx="643460" cy="643458"/>
            <a:chOff x="3397878" y="3844395"/>
            <a:chExt cx="643734" cy="643732"/>
          </a:xfrm>
          <a:solidFill>
            <a:srgbClr val="D83B01"/>
          </a:solidFill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E9CEA72A-8613-46C6-A1FD-90E10436A02F}"/>
                </a:ext>
              </a:extLst>
            </p:cNvPr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71" name="Group 8">
              <a:extLst>
                <a:ext uri="{FF2B5EF4-FFF2-40B4-BE49-F238E27FC236}">
                  <a16:creationId xmlns:a16="http://schemas.microsoft.com/office/drawing/2014/main" id="{443069BD-E36C-4BB9-862B-84456D90FE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272" name="Oval 9">
                <a:extLst>
                  <a:ext uri="{FF2B5EF4-FFF2-40B4-BE49-F238E27FC236}">
                    <a16:creationId xmlns:a16="http://schemas.microsoft.com/office/drawing/2014/main" id="{87369323-8462-4C8B-9A02-58F43F678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3" name="Freeform 10">
                <a:extLst>
                  <a:ext uri="{FF2B5EF4-FFF2-40B4-BE49-F238E27FC236}">
                    <a16:creationId xmlns:a16="http://schemas.microsoft.com/office/drawing/2014/main" id="{3D34DE15-3CC7-4D52-9DCB-EC6720671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4" name="Oval 11">
                <a:extLst>
                  <a:ext uri="{FF2B5EF4-FFF2-40B4-BE49-F238E27FC236}">
                    <a16:creationId xmlns:a16="http://schemas.microsoft.com/office/drawing/2014/main" id="{FEAFBA13-4125-446E-A0C9-954F05055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5" name="Freeform 12">
                <a:extLst>
                  <a:ext uri="{FF2B5EF4-FFF2-40B4-BE49-F238E27FC236}">
                    <a16:creationId xmlns:a16="http://schemas.microsoft.com/office/drawing/2014/main" id="{0AC05FFA-8377-4B85-AAEE-DB1DC5E2A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76" name="Title 1">
            <a:extLst>
              <a:ext uri="{FF2B5EF4-FFF2-40B4-BE49-F238E27FC236}">
                <a16:creationId xmlns:a16="http://schemas.microsoft.com/office/drawing/2014/main" id="{B29061DC-D197-4708-8C6C-5EE8A9546A5C}"/>
              </a:ext>
            </a:extLst>
          </p:cNvPr>
          <p:cNvSpPr txBox="1">
            <a:spLocks/>
          </p:cNvSpPr>
          <p:nvPr/>
        </p:nvSpPr>
        <p:spPr>
          <a:xfrm>
            <a:off x="5627917" y="3897008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277" name="Title 1">
            <a:extLst>
              <a:ext uri="{FF2B5EF4-FFF2-40B4-BE49-F238E27FC236}">
                <a16:creationId xmlns:a16="http://schemas.microsoft.com/office/drawing/2014/main" id="{B95A2B20-C3D5-4E21-90EF-A4DBBC6AA37F}"/>
              </a:ext>
            </a:extLst>
          </p:cNvPr>
          <p:cNvSpPr txBox="1">
            <a:spLocks/>
          </p:cNvSpPr>
          <p:nvPr/>
        </p:nvSpPr>
        <p:spPr>
          <a:xfrm>
            <a:off x="4847950" y="2798022"/>
            <a:ext cx="1732192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ADMIN UNITS</a:t>
            </a:r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3DB5E877-21CD-4C13-A2A7-6023582ACF03}"/>
              </a:ext>
            </a:extLst>
          </p:cNvPr>
          <p:cNvSpPr txBox="1">
            <a:spLocks/>
          </p:cNvSpPr>
          <p:nvPr/>
        </p:nvSpPr>
        <p:spPr>
          <a:xfrm>
            <a:off x="6582615" y="2248464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ROLES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04DE2F9-3FA0-4DDE-949A-0FE0AA2EACD4}"/>
              </a:ext>
            </a:extLst>
          </p:cNvPr>
          <p:cNvGrpSpPr>
            <a:grpSpLocks noChangeAspect="1"/>
          </p:cNvGrpSpPr>
          <p:nvPr/>
        </p:nvGrpSpPr>
        <p:grpSpPr>
          <a:xfrm>
            <a:off x="11176726" y="4214902"/>
            <a:ext cx="643460" cy="643458"/>
            <a:chOff x="3397878" y="3844395"/>
            <a:chExt cx="643734" cy="643732"/>
          </a:xfrm>
          <a:solidFill>
            <a:srgbClr val="0078D7"/>
          </a:solidFill>
        </p:grpSpPr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343399E-2480-41B8-AB97-11341B728C56}"/>
                </a:ext>
              </a:extLst>
            </p:cNvPr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81" name="Group 8">
              <a:extLst>
                <a:ext uri="{FF2B5EF4-FFF2-40B4-BE49-F238E27FC236}">
                  <a16:creationId xmlns:a16="http://schemas.microsoft.com/office/drawing/2014/main" id="{0E3FEB3F-B969-4AC5-A8A7-3B3D3CBE4A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282" name="Oval 9">
                <a:extLst>
                  <a:ext uri="{FF2B5EF4-FFF2-40B4-BE49-F238E27FC236}">
                    <a16:creationId xmlns:a16="http://schemas.microsoft.com/office/drawing/2014/main" id="{85753A92-A2C7-460D-8DE0-74C327E20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83" name="Freeform 10">
                <a:extLst>
                  <a:ext uri="{FF2B5EF4-FFF2-40B4-BE49-F238E27FC236}">
                    <a16:creationId xmlns:a16="http://schemas.microsoft.com/office/drawing/2014/main" id="{CAECEE6B-E277-43E5-83F4-790CD41A8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84" name="Oval 11">
                <a:extLst>
                  <a:ext uri="{FF2B5EF4-FFF2-40B4-BE49-F238E27FC236}">
                    <a16:creationId xmlns:a16="http://schemas.microsoft.com/office/drawing/2014/main" id="{82CD8E9C-40F1-45BD-85A9-9D20A102B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85" name="Freeform 12">
                <a:extLst>
                  <a:ext uri="{FF2B5EF4-FFF2-40B4-BE49-F238E27FC236}">
                    <a16:creationId xmlns:a16="http://schemas.microsoft.com/office/drawing/2014/main" id="{9E27F711-A6E2-40E2-AE53-A4C847143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DBB88A5-40ED-4343-ADEE-A5633D586517}"/>
              </a:ext>
            </a:extLst>
          </p:cNvPr>
          <p:cNvGrpSpPr/>
          <p:nvPr/>
        </p:nvGrpSpPr>
        <p:grpSpPr>
          <a:xfrm>
            <a:off x="4140673" y="4365476"/>
            <a:ext cx="643460" cy="643060"/>
            <a:chOff x="330615" y="3054134"/>
            <a:chExt cx="555485" cy="555485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48CC774-44E6-4195-8FAE-01B7B593C02A}"/>
                </a:ext>
              </a:extLst>
            </p:cNvPr>
            <p:cNvSpPr/>
            <p:nvPr/>
          </p:nvSpPr>
          <p:spPr>
            <a:xfrm rot="5400000">
              <a:off x="330615" y="3054134"/>
              <a:ext cx="555485" cy="555485"/>
            </a:xfrm>
            <a:prstGeom prst="ellipse">
              <a:avLst/>
            </a:prstGeom>
            <a:solidFill>
              <a:srgbClr val="D83B0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gear" descr="Optimize operations&#10;">
              <a:extLst>
                <a:ext uri="{FF2B5EF4-FFF2-40B4-BE49-F238E27FC236}">
                  <a16:creationId xmlns:a16="http://schemas.microsoft.com/office/drawing/2014/main" id="{67FC2521-6180-44EA-AB0F-8C9BF945DB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831" y="3170568"/>
              <a:ext cx="312249" cy="310896"/>
            </a:xfrm>
            <a:custGeom>
              <a:avLst/>
              <a:gdLst>
                <a:gd name="T0" fmla="*/ 72 w 318"/>
                <a:gd name="T1" fmla="*/ 159 h 318"/>
                <a:gd name="T2" fmla="*/ 159 w 318"/>
                <a:gd name="T3" fmla="*/ 72 h 318"/>
                <a:gd name="T4" fmla="*/ 246 w 318"/>
                <a:gd name="T5" fmla="*/ 159 h 318"/>
                <a:gd name="T6" fmla="*/ 159 w 318"/>
                <a:gd name="T7" fmla="*/ 246 h 318"/>
                <a:gd name="T8" fmla="*/ 72 w 318"/>
                <a:gd name="T9" fmla="*/ 159 h 318"/>
                <a:gd name="T10" fmla="*/ 212 w 318"/>
                <a:gd name="T11" fmla="*/ 9 h 318"/>
                <a:gd name="T12" fmla="*/ 159 w 318"/>
                <a:gd name="T13" fmla="*/ 0 h 318"/>
                <a:gd name="T14" fmla="*/ 0 w 318"/>
                <a:gd name="T15" fmla="*/ 159 h 318"/>
                <a:gd name="T16" fmla="*/ 91 w 318"/>
                <a:gd name="T17" fmla="*/ 303 h 318"/>
                <a:gd name="T18" fmla="*/ 106 w 318"/>
                <a:gd name="T19" fmla="*/ 309 h 318"/>
                <a:gd name="T20" fmla="*/ 159 w 318"/>
                <a:gd name="T21" fmla="*/ 318 h 318"/>
                <a:gd name="T22" fmla="*/ 318 w 318"/>
                <a:gd name="T23" fmla="*/ 159 h 318"/>
                <a:gd name="T24" fmla="*/ 310 w 318"/>
                <a:gd name="T25" fmla="*/ 110 h 318"/>
                <a:gd name="T26" fmla="*/ 304 w 318"/>
                <a:gd name="T27" fmla="*/ 93 h 318"/>
                <a:gd name="T28" fmla="*/ 230 w 318"/>
                <a:gd name="T29" fmla="*/ 17 h 318"/>
                <a:gd name="T30" fmla="*/ 202 w 318"/>
                <a:gd name="T31" fmla="*/ 56 h 318"/>
                <a:gd name="T32" fmla="*/ 194 w 318"/>
                <a:gd name="T33" fmla="*/ 79 h 318"/>
                <a:gd name="T34" fmla="*/ 268 w 318"/>
                <a:gd name="T35" fmla="*/ 118 h 318"/>
                <a:gd name="T36" fmla="*/ 240 w 318"/>
                <a:gd name="T37" fmla="*/ 127 h 318"/>
                <a:gd name="T38" fmla="*/ 239 w 318"/>
                <a:gd name="T39" fmla="*/ 192 h 318"/>
                <a:gd name="T40" fmla="*/ 267 w 318"/>
                <a:gd name="T41" fmla="*/ 203 h 318"/>
                <a:gd name="T42" fmla="*/ 206 w 318"/>
                <a:gd name="T43" fmla="*/ 265 h 318"/>
                <a:gd name="T44" fmla="*/ 193 w 318"/>
                <a:gd name="T45" fmla="*/ 239 h 318"/>
                <a:gd name="T46" fmla="*/ 117 w 318"/>
                <a:gd name="T47" fmla="*/ 266 h 318"/>
                <a:gd name="T48" fmla="*/ 128 w 318"/>
                <a:gd name="T49" fmla="*/ 240 h 318"/>
                <a:gd name="T50" fmla="*/ 54 w 318"/>
                <a:gd name="T51" fmla="*/ 203 h 318"/>
                <a:gd name="T52" fmla="*/ 79 w 318"/>
                <a:gd name="T53" fmla="*/ 193 h 318"/>
                <a:gd name="T54" fmla="*/ 54 w 318"/>
                <a:gd name="T55" fmla="*/ 118 h 318"/>
                <a:gd name="T56" fmla="*/ 78 w 318"/>
                <a:gd name="T57" fmla="*/ 127 h 318"/>
                <a:gd name="T58" fmla="*/ 127 w 318"/>
                <a:gd name="T59" fmla="*/ 78 h 318"/>
                <a:gd name="T60" fmla="*/ 116 w 318"/>
                <a:gd name="T61" fmla="*/ 5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8" h="318">
                  <a:moveTo>
                    <a:pt x="72" y="159"/>
                  </a:moveTo>
                  <a:cubicBezTo>
                    <a:pt x="72" y="111"/>
                    <a:pt x="111" y="72"/>
                    <a:pt x="159" y="72"/>
                  </a:cubicBezTo>
                  <a:cubicBezTo>
                    <a:pt x="207" y="72"/>
                    <a:pt x="246" y="111"/>
                    <a:pt x="246" y="159"/>
                  </a:cubicBezTo>
                  <a:cubicBezTo>
                    <a:pt x="246" y="207"/>
                    <a:pt x="207" y="246"/>
                    <a:pt x="159" y="246"/>
                  </a:cubicBezTo>
                  <a:cubicBezTo>
                    <a:pt x="111" y="246"/>
                    <a:pt x="72" y="207"/>
                    <a:pt x="72" y="159"/>
                  </a:cubicBezTo>
                  <a:close/>
                  <a:moveTo>
                    <a:pt x="212" y="9"/>
                  </a:moveTo>
                  <a:cubicBezTo>
                    <a:pt x="195" y="3"/>
                    <a:pt x="177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23"/>
                    <a:pt x="37" y="277"/>
                    <a:pt x="91" y="303"/>
                  </a:cubicBezTo>
                  <a:moveTo>
                    <a:pt x="106" y="309"/>
                  </a:moveTo>
                  <a:cubicBezTo>
                    <a:pt x="122" y="315"/>
                    <a:pt x="140" y="318"/>
                    <a:pt x="159" y="318"/>
                  </a:cubicBezTo>
                  <a:cubicBezTo>
                    <a:pt x="247" y="318"/>
                    <a:pt x="318" y="247"/>
                    <a:pt x="318" y="159"/>
                  </a:cubicBezTo>
                  <a:cubicBezTo>
                    <a:pt x="318" y="142"/>
                    <a:pt x="315" y="126"/>
                    <a:pt x="310" y="110"/>
                  </a:cubicBezTo>
                  <a:moveTo>
                    <a:pt x="304" y="93"/>
                  </a:moveTo>
                  <a:cubicBezTo>
                    <a:pt x="289" y="60"/>
                    <a:pt x="262" y="33"/>
                    <a:pt x="230" y="17"/>
                  </a:cubicBezTo>
                  <a:moveTo>
                    <a:pt x="202" y="56"/>
                  </a:moveTo>
                  <a:cubicBezTo>
                    <a:pt x="194" y="79"/>
                    <a:pt x="194" y="79"/>
                    <a:pt x="194" y="79"/>
                  </a:cubicBezTo>
                  <a:moveTo>
                    <a:pt x="268" y="118"/>
                  </a:moveTo>
                  <a:cubicBezTo>
                    <a:pt x="240" y="127"/>
                    <a:pt x="240" y="127"/>
                    <a:pt x="240" y="127"/>
                  </a:cubicBezTo>
                  <a:moveTo>
                    <a:pt x="239" y="192"/>
                  </a:moveTo>
                  <a:cubicBezTo>
                    <a:pt x="267" y="203"/>
                    <a:pt x="267" y="203"/>
                    <a:pt x="267" y="203"/>
                  </a:cubicBezTo>
                  <a:moveTo>
                    <a:pt x="206" y="265"/>
                  </a:moveTo>
                  <a:cubicBezTo>
                    <a:pt x="193" y="239"/>
                    <a:pt x="193" y="239"/>
                    <a:pt x="193" y="239"/>
                  </a:cubicBezTo>
                  <a:moveTo>
                    <a:pt x="117" y="266"/>
                  </a:moveTo>
                  <a:cubicBezTo>
                    <a:pt x="128" y="240"/>
                    <a:pt x="128" y="240"/>
                    <a:pt x="128" y="240"/>
                  </a:cubicBezTo>
                  <a:moveTo>
                    <a:pt x="54" y="203"/>
                  </a:moveTo>
                  <a:cubicBezTo>
                    <a:pt x="79" y="193"/>
                    <a:pt x="79" y="193"/>
                    <a:pt x="79" y="193"/>
                  </a:cubicBezTo>
                  <a:moveTo>
                    <a:pt x="54" y="118"/>
                  </a:moveTo>
                  <a:cubicBezTo>
                    <a:pt x="78" y="127"/>
                    <a:pt x="78" y="127"/>
                    <a:pt x="78" y="127"/>
                  </a:cubicBezTo>
                  <a:moveTo>
                    <a:pt x="127" y="78"/>
                  </a:moveTo>
                  <a:cubicBezTo>
                    <a:pt x="116" y="56"/>
                    <a:pt x="116" y="56"/>
                    <a:pt x="116" y="56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sp>
        <p:nvSpPr>
          <p:cNvPr id="289" name="Title 1">
            <a:extLst>
              <a:ext uri="{FF2B5EF4-FFF2-40B4-BE49-F238E27FC236}">
                <a16:creationId xmlns:a16="http://schemas.microsoft.com/office/drawing/2014/main" id="{0C037410-E776-4E63-8BAA-0D3FFF8E3500}"/>
              </a:ext>
            </a:extLst>
          </p:cNvPr>
          <p:cNvSpPr txBox="1">
            <a:spLocks/>
          </p:cNvSpPr>
          <p:nvPr/>
        </p:nvSpPr>
        <p:spPr>
          <a:xfrm>
            <a:off x="3553793" y="4947891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APPS</a:t>
            </a:r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E44D0DAB-CC9C-425A-AB8D-A96714D337DA}"/>
              </a:ext>
            </a:extLst>
          </p:cNvPr>
          <p:cNvCxnSpPr>
            <a:cxnSpLocks/>
            <a:stCxn id="287" idx="4"/>
            <a:endCxn id="204" idx="6"/>
          </p:cNvCxnSpPr>
          <p:nvPr/>
        </p:nvCxnSpPr>
        <p:spPr>
          <a:xfrm flipH="1" flipV="1">
            <a:off x="3401734" y="4430919"/>
            <a:ext cx="738939" cy="25608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C62B192-6C32-409C-92DA-8FE93F416BB7}"/>
              </a:ext>
            </a:extLst>
          </p:cNvPr>
          <p:cNvGrpSpPr/>
          <p:nvPr/>
        </p:nvGrpSpPr>
        <p:grpSpPr>
          <a:xfrm>
            <a:off x="3647865" y="2198586"/>
            <a:ext cx="643460" cy="643458"/>
            <a:chOff x="3647865" y="2198586"/>
            <a:chExt cx="643460" cy="643458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DDA05C07-DFE2-4A39-A638-F9FCE09D3059}"/>
                </a:ext>
              </a:extLst>
            </p:cNvPr>
            <p:cNvSpPr/>
            <p:nvPr/>
          </p:nvSpPr>
          <p:spPr bwMode="auto">
            <a:xfrm>
              <a:off x="3647865" y="2198586"/>
              <a:ext cx="643460" cy="643458"/>
            </a:xfrm>
            <a:prstGeom prst="ellipse">
              <a:avLst/>
            </a:prstGeom>
            <a:solidFill>
              <a:srgbClr val="D83B0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3" name="building_7" descr="City, office, business&#10;">
              <a:extLst>
                <a:ext uri="{FF2B5EF4-FFF2-40B4-BE49-F238E27FC236}">
                  <a16:creationId xmlns:a16="http://schemas.microsoft.com/office/drawing/2014/main" id="{70875582-1483-4695-95CE-07025C219C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5431" y="2298062"/>
              <a:ext cx="323022" cy="365760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BC04285-156F-440B-B2DD-103CC959BDCE}"/>
              </a:ext>
            </a:extLst>
          </p:cNvPr>
          <p:cNvGrpSpPr/>
          <p:nvPr/>
        </p:nvGrpSpPr>
        <p:grpSpPr>
          <a:xfrm>
            <a:off x="5388331" y="2194830"/>
            <a:ext cx="643460" cy="643458"/>
            <a:chOff x="5388331" y="2194830"/>
            <a:chExt cx="643460" cy="643458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FACB4A04-4E48-491D-90D0-C55892160376}"/>
                </a:ext>
              </a:extLst>
            </p:cNvPr>
            <p:cNvSpPr/>
            <p:nvPr/>
          </p:nvSpPr>
          <p:spPr bwMode="auto">
            <a:xfrm>
              <a:off x="5388331" y="2194830"/>
              <a:ext cx="643460" cy="643458"/>
            </a:xfrm>
            <a:prstGeom prst="ellipse">
              <a:avLst/>
            </a:prstGeom>
            <a:solidFill>
              <a:srgbClr val="D83B0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96" name="Graphic 295" descr="Hierarchy">
              <a:extLst>
                <a:ext uri="{FF2B5EF4-FFF2-40B4-BE49-F238E27FC236}">
                  <a16:creationId xmlns:a16="http://schemas.microsoft.com/office/drawing/2014/main" id="{32B39B9E-686B-45A5-9404-BC6E0332A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371" y="2258216"/>
              <a:ext cx="473993" cy="473993"/>
            </a:xfrm>
            <a:prstGeom prst="rect">
              <a:avLst/>
            </a:prstGeom>
          </p:spPr>
        </p:pic>
      </p:grpSp>
      <p:sp>
        <p:nvSpPr>
          <p:cNvPr id="297" name="Oval 296">
            <a:extLst>
              <a:ext uri="{FF2B5EF4-FFF2-40B4-BE49-F238E27FC236}">
                <a16:creationId xmlns:a16="http://schemas.microsoft.com/office/drawing/2014/main" id="{CDE9A3FF-6BDE-4089-8B88-00D6CC871370}"/>
              </a:ext>
            </a:extLst>
          </p:cNvPr>
          <p:cNvSpPr>
            <a:spLocks noChangeAspect="1"/>
          </p:cNvSpPr>
          <p:nvPr/>
        </p:nvSpPr>
        <p:spPr bwMode="auto">
          <a:xfrm>
            <a:off x="9974062" y="3981093"/>
            <a:ext cx="173663" cy="173663"/>
          </a:xfrm>
          <a:prstGeom prst="ellipse">
            <a:avLst/>
          </a:prstGeom>
          <a:solidFill>
            <a:srgbClr val="D83B0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DE0F7324-4454-41BB-B5EA-FC015F425C5E}"/>
              </a:ext>
            </a:extLst>
          </p:cNvPr>
          <p:cNvGrpSpPr/>
          <p:nvPr/>
        </p:nvGrpSpPr>
        <p:grpSpPr>
          <a:xfrm>
            <a:off x="6706320" y="2563167"/>
            <a:ext cx="643460" cy="643458"/>
            <a:chOff x="6706320" y="2563167"/>
            <a:chExt cx="643460" cy="64345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EBF19F1-8468-4830-8056-F6BB66A724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06320" y="2563167"/>
              <a:ext cx="643460" cy="643458"/>
              <a:chOff x="3245478" y="4834995"/>
              <a:chExt cx="643734" cy="643732"/>
            </a:xfrm>
            <a:solidFill>
              <a:srgbClr val="D83B01"/>
            </a:solidFill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F56C8A5-0EE7-4B2F-A782-3576E2BDF1FF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302" name="Freeform 5">
                <a:extLst>
                  <a:ext uri="{FF2B5EF4-FFF2-40B4-BE49-F238E27FC236}">
                    <a16:creationId xmlns:a16="http://schemas.microsoft.com/office/drawing/2014/main" id="{B98DB221-6681-499A-9C86-0426BC1CF3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0013" y="4921545"/>
                <a:ext cx="234662" cy="262194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90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300" name="key" descr="Key, lock, secure, encrypt&#10;">
              <a:extLst>
                <a:ext uri="{FF2B5EF4-FFF2-40B4-BE49-F238E27FC236}">
                  <a16:creationId xmlns:a16="http://schemas.microsoft.com/office/drawing/2014/main" id="{EC812D1A-9611-4D84-8B5C-FE5F93AE55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61929" y="2890231"/>
              <a:ext cx="198982" cy="197961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254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05DE770-E419-49EF-9958-6382D5243703}"/>
              </a:ext>
            </a:extLst>
          </p:cNvPr>
          <p:cNvGrpSpPr/>
          <p:nvPr/>
        </p:nvGrpSpPr>
        <p:grpSpPr>
          <a:xfrm>
            <a:off x="9186142" y="629243"/>
            <a:ext cx="475172" cy="463927"/>
            <a:chOff x="11240169" y="213626"/>
            <a:chExt cx="609427" cy="609427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E03889A8-98E3-45E5-9579-6E84C2EEAEFA}"/>
                </a:ext>
              </a:extLst>
            </p:cNvPr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Shield_EA18" descr="Shield, secure&#10;">
              <a:extLst>
                <a:ext uri="{FF2B5EF4-FFF2-40B4-BE49-F238E27FC236}">
                  <a16:creationId xmlns:a16="http://schemas.microsoft.com/office/drawing/2014/main" id="{5AD537B3-8A28-495C-8619-F1F664577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E3D245B-2512-4486-A9B2-41A405374BBE}"/>
              </a:ext>
            </a:extLst>
          </p:cNvPr>
          <p:cNvGrpSpPr/>
          <p:nvPr/>
        </p:nvGrpSpPr>
        <p:grpSpPr>
          <a:xfrm>
            <a:off x="9262068" y="1243137"/>
            <a:ext cx="475172" cy="463927"/>
            <a:chOff x="11240169" y="213626"/>
            <a:chExt cx="609427" cy="609427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639DE1A-CE68-4E30-9C7B-DD88F448D087}"/>
                </a:ext>
              </a:extLst>
            </p:cNvPr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8" name="Shield_EA18" descr="Shield, secure&#10;">
              <a:extLst>
                <a:ext uri="{FF2B5EF4-FFF2-40B4-BE49-F238E27FC236}">
                  <a16:creationId xmlns:a16="http://schemas.microsoft.com/office/drawing/2014/main" id="{EA7AEAA5-2F4A-4437-AF6D-4B7A710A00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60E1C7F-EECE-4840-8C04-79BEFE96399E}"/>
              </a:ext>
            </a:extLst>
          </p:cNvPr>
          <p:cNvGrpSpPr/>
          <p:nvPr/>
        </p:nvGrpSpPr>
        <p:grpSpPr>
          <a:xfrm>
            <a:off x="9921244" y="763420"/>
            <a:ext cx="475172" cy="463927"/>
            <a:chOff x="11240169" y="213626"/>
            <a:chExt cx="609427" cy="609427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61E5629-43DF-41B1-8C91-741AA4FADF34}"/>
                </a:ext>
              </a:extLst>
            </p:cNvPr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1" name="Shield_EA18" descr="Shield, secure&#10;">
              <a:extLst>
                <a:ext uri="{FF2B5EF4-FFF2-40B4-BE49-F238E27FC236}">
                  <a16:creationId xmlns:a16="http://schemas.microsoft.com/office/drawing/2014/main" id="{DAAFEFD3-7A97-46D5-B309-4BCD749D1C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312" name="Title 1">
            <a:extLst>
              <a:ext uri="{FF2B5EF4-FFF2-40B4-BE49-F238E27FC236}">
                <a16:creationId xmlns:a16="http://schemas.microsoft.com/office/drawing/2014/main" id="{0D678D51-8CE8-4A28-9C5F-9B1D9C589A51}"/>
              </a:ext>
            </a:extLst>
          </p:cNvPr>
          <p:cNvSpPr txBox="1">
            <a:spLocks/>
          </p:cNvSpPr>
          <p:nvPr/>
        </p:nvSpPr>
        <p:spPr>
          <a:xfrm>
            <a:off x="8237329" y="219317"/>
            <a:ext cx="1897626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SECURITY ALERTS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2535BB-5C6B-46BA-A751-158E5A4B0A95}"/>
              </a:ext>
            </a:extLst>
          </p:cNvPr>
          <p:cNvGrpSpPr/>
          <p:nvPr/>
        </p:nvGrpSpPr>
        <p:grpSpPr>
          <a:xfrm>
            <a:off x="7520090" y="315514"/>
            <a:ext cx="563667" cy="563667"/>
            <a:chOff x="3762817" y="3359680"/>
            <a:chExt cx="731876" cy="731876"/>
          </a:xfrm>
          <a:solidFill>
            <a:srgbClr val="D83B01"/>
          </a:solidFill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B1DC032-C412-400C-855B-F0B8B7CE2494}"/>
                </a:ext>
              </a:extLst>
            </p:cNvPr>
            <p:cNvSpPr/>
            <p:nvPr/>
          </p:nvSpPr>
          <p:spPr>
            <a:xfrm rot="5400000">
              <a:off x="3762817" y="3359680"/>
              <a:ext cx="731876" cy="731876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0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2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40">
              <a:extLst>
                <a:ext uri="{FF2B5EF4-FFF2-40B4-BE49-F238E27FC236}">
                  <a16:creationId xmlns:a16="http://schemas.microsoft.com/office/drawing/2014/main" id="{D1ACCFE7-C75F-4F7E-BE90-E932222DB6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7680" y="3557559"/>
              <a:ext cx="263671" cy="380856"/>
            </a:xfrm>
            <a:custGeom>
              <a:avLst/>
              <a:gdLst>
                <a:gd name="T0" fmla="*/ 76 w 152"/>
                <a:gd name="T1" fmla="*/ 0 h 221"/>
                <a:gd name="T2" fmla="*/ 96 w 152"/>
                <a:gd name="T3" fmla="*/ 2 h 221"/>
                <a:gd name="T4" fmla="*/ 115 w 152"/>
                <a:gd name="T5" fmla="*/ 10 h 221"/>
                <a:gd name="T6" fmla="*/ 130 w 152"/>
                <a:gd name="T7" fmla="*/ 22 h 221"/>
                <a:gd name="T8" fmla="*/ 142 w 152"/>
                <a:gd name="T9" fmla="*/ 37 h 221"/>
                <a:gd name="T10" fmla="*/ 150 w 152"/>
                <a:gd name="T11" fmla="*/ 56 h 221"/>
                <a:gd name="T12" fmla="*/ 152 w 152"/>
                <a:gd name="T13" fmla="*/ 76 h 221"/>
                <a:gd name="T14" fmla="*/ 146 w 152"/>
                <a:gd name="T15" fmla="*/ 105 h 221"/>
                <a:gd name="T16" fmla="*/ 129 w 152"/>
                <a:gd name="T17" fmla="*/ 129 h 221"/>
                <a:gd name="T18" fmla="*/ 115 w 152"/>
                <a:gd name="T19" fmla="*/ 149 h 221"/>
                <a:gd name="T20" fmla="*/ 111 w 152"/>
                <a:gd name="T21" fmla="*/ 173 h 221"/>
                <a:gd name="T22" fmla="*/ 111 w 152"/>
                <a:gd name="T23" fmla="*/ 200 h 221"/>
                <a:gd name="T24" fmla="*/ 109 w 152"/>
                <a:gd name="T25" fmla="*/ 209 h 221"/>
                <a:gd name="T26" fmla="*/ 105 w 152"/>
                <a:gd name="T27" fmla="*/ 215 h 221"/>
                <a:gd name="T28" fmla="*/ 98 w 152"/>
                <a:gd name="T29" fmla="*/ 220 h 221"/>
                <a:gd name="T30" fmla="*/ 90 w 152"/>
                <a:gd name="T31" fmla="*/ 221 h 221"/>
                <a:gd name="T32" fmla="*/ 62 w 152"/>
                <a:gd name="T33" fmla="*/ 221 h 221"/>
                <a:gd name="T34" fmla="*/ 54 w 152"/>
                <a:gd name="T35" fmla="*/ 220 h 221"/>
                <a:gd name="T36" fmla="*/ 48 w 152"/>
                <a:gd name="T37" fmla="*/ 215 h 221"/>
                <a:gd name="T38" fmla="*/ 43 w 152"/>
                <a:gd name="T39" fmla="*/ 209 h 221"/>
                <a:gd name="T40" fmla="*/ 41 w 152"/>
                <a:gd name="T41" fmla="*/ 200 h 221"/>
                <a:gd name="T42" fmla="*/ 41 w 152"/>
                <a:gd name="T43" fmla="*/ 173 h 221"/>
                <a:gd name="T44" fmla="*/ 37 w 152"/>
                <a:gd name="T45" fmla="*/ 149 h 221"/>
                <a:gd name="T46" fmla="*/ 23 w 152"/>
                <a:gd name="T47" fmla="*/ 129 h 221"/>
                <a:gd name="T48" fmla="*/ 6 w 152"/>
                <a:gd name="T49" fmla="*/ 105 h 221"/>
                <a:gd name="T50" fmla="*/ 0 w 152"/>
                <a:gd name="T51" fmla="*/ 76 h 221"/>
                <a:gd name="T52" fmla="*/ 3 w 152"/>
                <a:gd name="T53" fmla="*/ 56 h 221"/>
                <a:gd name="T54" fmla="*/ 10 w 152"/>
                <a:gd name="T55" fmla="*/ 37 h 221"/>
                <a:gd name="T56" fmla="*/ 22 w 152"/>
                <a:gd name="T57" fmla="*/ 22 h 221"/>
                <a:gd name="T58" fmla="*/ 38 w 152"/>
                <a:gd name="T59" fmla="*/ 10 h 221"/>
                <a:gd name="T60" fmla="*/ 56 w 152"/>
                <a:gd name="T61" fmla="*/ 2 h 221"/>
                <a:gd name="T62" fmla="*/ 76 w 152"/>
                <a:gd name="T63" fmla="*/ 0 h 221"/>
                <a:gd name="T64" fmla="*/ 90 w 152"/>
                <a:gd name="T65" fmla="*/ 207 h 221"/>
                <a:gd name="T66" fmla="*/ 95 w 152"/>
                <a:gd name="T67" fmla="*/ 205 h 221"/>
                <a:gd name="T68" fmla="*/ 97 w 152"/>
                <a:gd name="T69" fmla="*/ 200 h 221"/>
                <a:gd name="T70" fmla="*/ 97 w 152"/>
                <a:gd name="T71" fmla="*/ 180 h 221"/>
                <a:gd name="T72" fmla="*/ 55 w 152"/>
                <a:gd name="T73" fmla="*/ 180 h 221"/>
                <a:gd name="T74" fmla="*/ 55 w 152"/>
                <a:gd name="T75" fmla="*/ 200 h 221"/>
                <a:gd name="T76" fmla="*/ 57 w 152"/>
                <a:gd name="T77" fmla="*/ 205 h 221"/>
                <a:gd name="T78" fmla="*/ 62 w 152"/>
                <a:gd name="T79" fmla="*/ 207 h 221"/>
                <a:gd name="T80" fmla="*/ 90 w 152"/>
                <a:gd name="T81" fmla="*/ 207 h 221"/>
                <a:gd name="T82" fmla="*/ 97 w 152"/>
                <a:gd name="T83" fmla="*/ 166 h 221"/>
                <a:gd name="T84" fmla="*/ 104 w 152"/>
                <a:gd name="T85" fmla="*/ 140 h 221"/>
                <a:gd name="T86" fmla="*/ 120 w 152"/>
                <a:gd name="T87" fmla="*/ 119 h 221"/>
                <a:gd name="T88" fmla="*/ 134 w 152"/>
                <a:gd name="T89" fmla="*/ 99 h 221"/>
                <a:gd name="T90" fmla="*/ 138 w 152"/>
                <a:gd name="T91" fmla="*/ 76 h 221"/>
                <a:gd name="T92" fmla="*/ 133 w 152"/>
                <a:gd name="T93" fmla="*/ 52 h 221"/>
                <a:gd name="T94" fmla="*/ 120 w 152"/>
                <a:gd name="T95" fmla="*/ 32 h 221"/>
                <a:gd name="T96" fmla="*/ 100 w 152"/>
                <a:gd name="T97" fmla="*/ 18 h 221"/>
                <a:gd name="T98" fmla="*/ 76 w 152"/>
                <a:gd name="T99" fmla="*/ 13 h 221"/>
                <a:gd name="T100" fmla="*/ 52 w 152"/>
                <a:gd name="T101" fmla="*/ 18 h 221"/>
                <a:gd name="T102" fmla="*/ 32 w 152"/>
                <a:gd name="T103" fmla="*/ 32 h 221"/>
                <a:gd name="T104" fmla="*/ 19 w 152"/>
                <a:gd name="T105" fmla="*/ 52 h 221"/>
                <a:gd name="T106" fmla="*/ 14 w 152"/>
                <a:gd name="T107" fmla="*/ 76 h 221"/>
                <a:gd name="T108" fmla="*/ 19 w 152"/>
                <a:gd name="T109" fmla="*/ 99 h 221"/>
                <a:gd name="T110" fmla="*/ 32 w 152"/>
                <a:gd name="T111" fmla="*/ 119 h 221"/>
                <a:gd name="T112" fmla="*/ 48 w 152"/>
                <a:gd name="T113" fmla="*/ 140 h 221"/>
                <a:gd name="T114" fmla="*/ 55 w 152"/>
                <a:gd name="T115" fmla="*/ 166 h 221"/>
                <a:gd name="T116" fmla="*/ 97 w 152"/>
                <a:gd name="T117" fmla="*/ 16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221">
                  <a:moveTo>
                    <a:pt x="76" y="0"/>
                  </a:moveTo>
                  <a:cubicBezTo>
                    <a:pt x="83" y="0"/>
                    <a:pt x="90" y="1"/>
                    <a:pt x="96" y="2"/>
                  </a:cubicBezTo>
                  <a:cubicBezTo>
                    <a:pt x="103" y="4"/>
                    <a:pt x="109" y="7"/>
                    <a:pt x="115" y="10"/>
                  </a:cubicBezTo>
                  <a:cubicBezTo>
                    <a:pt x="120" y="13"/>
                    <a:pt x="125" y="17"/>
                    <a:pt x="130" y="22"/>
                  </a:cubicBezTo>
                  <a:cubicBezTo>
                    <a:pt x="135" y="27"/>
                    <a:pt x="139" y="32"/>
                    <a:pt x="142" y="37"/>
                  </a:cubicBezTo>
                  <a:cubicBezTo>
                    <a:pt x="145" y="43"/>
                    <a:pt x="148" y="49"/>
                    <a:pt x="150" y="56"/>
                  </a:cubicBezTo>
                  <a:cubicBezTo>
                    <a:pt x="151" y="62"/>
                    <a:pt x="152" y="69"/>
                    <a:pt x="152" y="76"/>
                  </a:cubicBezTo>
                  <a:cubicBezTo>
                    <a:pt x="152" y="86"/>
                    <a:pt x="150" y="96"/>
                    <a:pt x="146" y="105"/>
                  </a:cubicBezTo>
                  <a:cubicBezTo>
                    <a:pt x="142" y="114"/>
                    <a:pt x="137" y="122"/>
                    <a:pt x="129" y="129"/>
                  </a:cubicBezTo>
                  <a:cubicBezTo>
                    <a:pt x="123" y="135"/>
                    <a:pt x="119" y="142"/>
                    <a:pt x="115" y="149"/>
                  </a:cubicBezTo>
                  <a:cubicBezTo>
                    <a:pt x="112" y="156"/>
                    <a:pt x="111" y="164"/>
                    <a:pt x="111" y="173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11" y="203"/>
                    <a:pt x="110" y="206"/>
                    <a:pt x="109" y="209"/>
                  </a:cubicBezTo>
                  <a:cubicBezTo>
                    <a:pt x="108" y="211"/>
                    <a:pt x="106" y="213"/>
                    <a:pt x="105" y="215"/>
                  </a:cubicBezTo>
                  <a:cubicBezTo>
                    <a:pt x="103" y="217"/>
                    <a:pt x="101" y="218"/>
                    <a:pt x="98" y="220"/>
                  </a:cubicBezTo>
                  <a:cubicBezTo>
                    <a:pt x="95" y="221"/>
                    <a:pt x="93" y="221"/>
                    <a:pt x="90" y="221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9" y="221"/>
                    <a:pt x="57" y="221"/>
                    <a:pt x="54" y="220"/>
                  </a:cubicBezTo>
                  <a:cubicBezTo>
                    <a:pt x="52" y="218"/>
                    <a:pt x="49" y="217"/>
                    <a:pt x="48" y="215"/>
                  </a:cubicBezTo>
                  <a:cubicBezTo>
                    <a:pt x="46" y="213"/>
                    <a:pt x="44" y="211"/>
                    <a:pt x="43" y="209"/>
                  </a:cubicBezTo>
                  <a:cubicBezTo>
                    <a:pt x="42" y="206"/>
                    <a:pt x="41" y="203"/>
                    <a:pt x="41" y="200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64"/>
                    <a:pt x="40" y="156"/>
                    <a:pt x="37" y="149"/>
                  </a:cubicBezTo>
                  <a:cubicBezTo>
                    <a:pt x="33" y="142"/>
                    <a:pt x="29" y="135"/>
                    <a:pt x="23" y="129"/>
                  </a:cubicBezTo>
                  <a:cubicBezTo>
                    <a:pt x="15" y="122"/>
                    <a:pt x="10" y="114"/>
                    <a:pt x="6" y="105"/>
                  </a:cubicBezTo>
                  <a:cubicBezTo>
                    <a:pt x="2" y="96"/>
                    <a:pt x="0" y="86"/>
                    <a:pt x="0" y="76"/>
                  </a:cubicBezTo>
                  <a:cubicBezTo>
                    <a:pt x="0" y="69"/>
                    <a:pt x="1" y="62"/>
                    <a:pt x="3" y="56"/>
                  </a:cubicBezTo>
                  <a:cubicBezTo>
                    <a:pt x="4" y="49"/>
                    <a:pt x="7" y="43"/>
                    <a:pt x="10" y="37"/>
                  </a:cubicBezTo>
                  <a:cubicBezTo>
                    <a:pt x="14" y="32"/>
                    <a:pt x="18" y="27"/>
                    <a:pt x="22" y="22"/>
                  </a:cubicBezTo>
                  <a:cubicBezTo>
                    <a:pt x="27" y="17"/>
                    <a:pt x="32" y="13"/>
                    <a:pt x="38" y="10"/>
                  </a:cubicBezTo>
                  <a:cubicBezTo>
                    <a:pt x="43" y="7"/>
                    <a:pt x="49" y="4"/>
                    <a:pt x="56" y="2"/>
                  </a:cubicBezTo>
                  <a:cubicBezTo>
                    <a:pt x="62" y="1"/>
                    <a:pt x="69" y="0"/>
                    <a:pt x="76" y="0"/>
                  </a:cubicBezTo>
                  <a:close/>
                  <a:moveTo>
                    <a:pt x="90" y="207"/>
                  </a:moveTo>
                  <a:cubicBezTo>
                    <a:pt x="92" y="207"/>
                    <a:pt x="93" y="207"/>
                    <a:pt x="95" y="205"/>
                  </a:cubicBezTo>
                  <a:cubicBezTo>
                    <a:pt x="96" y="204"/>
                    <a:pt x="97" y="202"/>
                    <a:pt x="97" y="20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2"/>
                    <a:pt x="56" y="204"/>
                    <a:pt x="57" y="205"/>
                  </a:cubicBezTo>
                  <a:cubicBezTo>
                    <a:pt x="59" y="207"/>
                    <a:pt x="60" y="207"/>
                    <a:pt x="62" y="207"/>
                  </a:cubicBezTo>
                  <a:cubicBezTo>
                    <a:pt x="90" y="207"/>
                    <a:pt x="90" y="207"/>
                    <a:pt x="90" y="207"/>
                  </a:cubicBezTo>
                  <a:close/>
                  <a:moveTo>
                    <a:pt x="97" y="166"/>
                  </a:moveTo>
                  <a:cubicBezTo>
                    <a:pt x="98" y="156"/>
                    <a:pt x="100" y="148"/>
                    <a:pt x="104" y="140"/>
                  </a:cubicBezTo>
                  <a:cubicBezTo>
                    <a:pt x="108" y="133"/>
                    <a:pt x="113" y="126"/>
                    <a:pt x="120" y="119"/>
                  </a:cubicBezTo>
                  <a:cubicBezTo>
                    <a:pt x="126" y="113"/>
                    <a:pt x="130" y="107"/>
                    <a:pt x="134" y="99"/>
                  </a:cubicBezTo>
                  <a:cubicBezTo>
                    <a:pt x="137" y="92"/>
                    <a:pt x="138" y="84"/>
                    <a:pt x="138" y="76"/>
                  </a:cubicBezTo>
                  <a:cubicBezTo>
                    <a:pt x="138" y="67"/>
                    <a:pt x="137" y="59"/>
                    <a:pt x="133" y="52"/>
                  </a:cubicBezTo>
                  <a:cubicBezTo>
                    <a:pt x="130" y="44"/>
                    <a:pt x="126" y="37"/>
                    <a:pt x="120" y="32"/>
                  </a:cubicBezTo>
                  <a:cubicBezTo>
                    <a:pt x="114" y="26"/>
                    <a:pt x="108" y="22"/>
                    <a:pt x="100" y="18"/>
                  </a:cubicBezTo>
                  <a:cubicBezTo>
                    <a:pt x="93" y="15"/>
                    <a:pt x="85" y="13"/>
                    <a:pt x="76" y="13"/>
                  </a:cubicBezTo>
                  <a:cubicBezTo>
                    <a:pt x="67" y="13"/>
                    <a:pt x="59" y="15"/>
                    <a:pt x="52" y="18"/>
                  </a:cubicBezTo>
                  <a:cubicBezTo>
                    <a:pt x="44" y="22"/>
                    <a:pt x="38" y="26"/>
                    <a:pt x="32" y="32"/>
                  </a:cubicBezTo>
                  <a:cubicBezTo>
                    <a:pt x="26" y="37"/>
                    <a:pt x="22" y="44"/>
                    <a:pt x="19" y="52"/>
                  </a:cubicBezTo>
                  <a:cubicBezTo>
                    <a:pt x="15" y="59"/>
                    <a:pt x="14" y="67"/>
                    <a:pt x="14" y="76"/>
                  </a:cubicBezTo>
                  <a:cubicBezTo>
                    <a:pt x="14" y="84"/>
                    <a:pt x="15" y="92"/>
                    <a:pt x="19" y="99"/>
                  </a:cubicBezTo>
                  <a:cubicBezTo>
                    <a:pt x="22" y="107"/>
                    <a:pt x="26" y="113"/>
                    <a:pt x="32" y="119"/>
                  </a:cubicBezTo>
                  <a:cubicBezTo>
                    <a:pt x="39" y="126"/>
                    <a:pt x="44" y="133"/>
                    <a:pt x="48" y="140"/>
                  </a:cubicBezTo>
                  <a:cubicBezTo>
                    <a:pt x="52" y="148"/>
                    <a:pt x="54" y="156"/>
                    <a:pt x="55" y="166"/>
                  </a:cubicBezTo>
                  <a:cubicBezTo>
                    <a:pt x="97" y="166"/>
                    <a:pt x="97" y="166"/>
                    <a:pt x="97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3181" tIns="46592" rIns="93181" bIns="4659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18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16" name="Title 1">
            <a:extLst>
              <a:ext uri="{FF2B5EF4-FFF2-40B4-BE49-F238E27FC236}">
                <a16:creationId xmlns:a16="http://schemas.microsoft.com/office/drawing/2014/main" id="{2CA674E6-D79E-4869-98A2-6AD09B100D88}"/>
              </a:ext>
            </a:extLst>
          </p:cNvPr>
          <p:cNvSpPr txBox="1">
            <a:spLocks/>
          </p:cNvSpPr>
          <p:nvPr/>
        </p:nvSpPr>
        <p:spPr>
          <a:xfrm>
            <a:off x="6665297" y="719933"/>
            <a:ext cx="1897626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THREAT INTELLIGENCE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8E82545-60AD-44CD-8D74-CBA409CD0C74}"/>
              </a:ext>
            </a:extLst>
          </p:cNvPr>
          <p:cNvGrpSpPr/>
          <p:nvPr/>
        </p:nvGrpSpPr>
        <p:grpSpPr>
          <a:xfrm>
            <a:off x="11276034" y="2797381"/>
            <a:ext cx="643460" cy="643458"/>
            <a:chOff x="11479031" y="1373930"/>
            <a:chExt cx="643460" cy="643458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984AD93F-DB78-48FF-8605-5BF5C649336B}"/>
                </a:ext>
              </a:extLst>
            </p:cNvPr>
            <p:cNvSpPr/>
            <p:nvPr/>
          </p:nvSpPr>
          <p:spPr bwMode="auto">
            <a:xfrm>
              <a:off x="11479031" y="1373930"/>
              <a:ext cx="643460" cy="643458"/>
            </a:xfrm>
            <a:prstGeom prst="ellipse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9" name="building_7" descr="City, office, business&#10;">
              <a:extLst>
                <a:ext uri="{FF2B5EF4-FFF2-40B4-BE49-F238E27FC236}">
                  <a16:creationId xmlns:a16="http://schemas.microsoft.com/office/drawing/2014/main" id="{529AEB67-4408-4414-BC93-0134DA9073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70739" y="1509344"/>
              <a:ext cx="323022" cy="365760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320" name="Title 1">
            <a:extLst>
              <a:ext uri="{FF2B5EF4-FFF2-40B4-BE49-F238E27FC236}">
                <a16:creationId xmlns:a16="http://schemas.microsoft.com/office/drawing/2014/main" id="{8A2D30F0-2F78-48FF-B829-A0AF19BE780B}"/>
              </a:ext>
            </a:extLst>
          </p:cNvPr>
          <p:cNvSpPr txBox="1">
            <a:spLocks/>
          </p:cNvSpPr>
          <p:nvPr/>
        </p:nvSpPr>
        <p:spPr>
          <a:xfrm>
            <a:off x="10555224" y="2503257"/>
            <a:ext cx="1732192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4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321" name="Title 1">
            <a:extLst>
              <a:ext uri="{FF2B5EF4-FFF2-40B4-BE49-F238E27FC236}">
                <a16:creationId xmlns:a16="http://schemas.microsoft.com/office/drawing/2014/main" id="{3C52EA88-50BF-430D-A3E1-08B4A9EDC979}"/>
              </a:ext>
            </a:extLst>
          </p:cNvPr>
          <p:cNvSpPr txBox="1">
            <a:spLocks/>
          </p:cNvSpPr>
          <p:nvPr/>
        </p:nvSpPr>
        <p:spPr>
          <a:xfrm>
            <a:off x="10989302" y="4946761"/>
            <a:ext cx="1270408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4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322" name="Title 1">
            <a:extLst>
              <a:ext uri="{FF2B5EF4-FFF2-40B4-BE49-F238E27FC236}">
                <a16:creationId xmlns:a16="http://schemas.microsoft.com/office/drawing/2014/main" id="{EE269388-1081-44A6-9AD7-D5E0228068DC}"/>
              </a:ext>
            </a:extLst>
          </p:cNvPr>
          <p:cNvSpPr txBox="1">
            <a:spLocks/>
          </p:cNvSpPr>
          <p:nvPr/>
        </p:nvSpPr>
        <p:spPr>
          <a:xfrm>
            <a:off x="10847221" y="1912251"/>
            <a:ext cx="1732192" cy="339989"/>
          </a:xfrm>
          <a:prstGeom prst="rect">
            <a:avLst/>
          </a:prstGeom>
          <a:ln>
            <a:noFill/>
          </a:ln>
        </p:spPr>
        <p:txBody>
          <a:bodyPr vert="horz" lIns="93221" tIns="46610" rIns="93221" bIns="4661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060">
              <a:lnSpc>
                <a:spcPct val="100000"/>
              </a:lnSpc>
              <a:defRPr/>
            </a:pPr>
            <a:r>
              <a:rPr lang="en-US" sz="1632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58549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2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2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500" fill="hold"/>
                                        <p:tgtEl>
                                          <p:spTgt spid="2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500" fill="hold"/>
                                        <p:tgtEl>
                                          <p:spTgt spid="2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2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20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500" fill="hold"/>
                                        <p:tgtEl>
                                          <p:spTgt spid="2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500" fill="hold"/>
                                        <p:tgtEl>
                                          <p:spTgt spid="2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1" dur="500" fill="hold"/>
                                        <p:tgtEl>
                                          <p:spTgt spid="2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500" fill="hold"/>
                                        <p:tgtEl>
                                          <p:spTgt spid="2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3" dur="500" fill="hold"/>
                                        <p:tgtEl>
                                          <p:spTgt spid="3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500" fill="hold"/>
                                        <p:tgtEl>
                                          <p:spTgt spid="2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2" dur="500" fill="hold"/>
                                        <p:tgtEl>
                                          <p:spTgt spid="3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8" dur="500" fill="hold"/>
                                        <p:tgtEl>
                                          <p:spTgt spid="30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2" dur="500" fill="hold"/>
                                        <p:tgtEl>
                                          <p:spTgt spid="3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8" dur="500" fill="hold"/>
                                        <p:tgtEl>
                                          <p:spTgt spid="2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1" dur="500" fill="hold"/>
                                        <p:tgtEl>
                                          <p:spTgt spid="20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5" dur="500" fill="hold"/>
                                        <p:tgtEl>
                                          <p:spTgt spid="3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2" dur="500" fill="hold"/>
                                        <p:tgtEl>
                                          <p:spTgt spid="1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84" grpId="0"/>
      <p:bldP spid="186" grpId="0" animBg="1"/>
      <p:bldP spid="186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16" grpId="0"/>
      <p:bldP spid="217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9" grpId="0"/>
      <p:bldP spid="267" grpId="0"/>
      <p:bldP spid="268" grpId="0"/>
      <p:bldP spid="276" grpId="0"/>
      <p:bldP spid="277" grpId="0"/>
      <p:bldP spid="278" grpId="0"/>
      <p:bldP spid="289" grpId="0"/>
      <p:bldP spid="297" grpId="0" animBg="1"/>
      <p:bldP spid="297" grpId="1" animBg="1"/>
      <p:bldP spid="312" grpId="0"/>
      <p:bldP spid="316" grpId="0"/>
      <p:bldP spid="320" grpId="0"/>
      <p:bldP spid="321" grpId="0"/>
      <p:bldP spid="3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3BE21D-63AD-4074-A819-6ECE6FF64777}"/>
              </a:ext>
            </a:extLst>
          </p:cNvPr>
          <p:cNvCxnSpPr>
            <a:cxnSpLocks/>
          </p:cNvCxnSpPr>
          <p:nvPr/>
        </p:nvCxnSpPr>
        <p:spPr>
          <a:xfrm flipH="1">
            <a:off x="5496315" y="4290976"/>
            <a:ext cx="2781584" cy="1285576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bot_E99A" title="Icon of a robot">
            <a:extLst>
              <a:ext uri="{FF2B5EF4-FFF2-40B4-BE49-F238E27FC236}">
                <a16:creationId xmlns:a16="http://schemas.microsoft.com/office/drawing/2014/main" id="{746DC6F6-E2E9-4D07-BFC6-5CCED57FB7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20521" y="3700695"/>
            <a:ext cx="784066" cy="1013167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HoloLens_EC94" title="Icon of Microsoft HoloLens">
            <a:extLst>
              <a:ext uri="{FF2B5EF4-FFF2-40B4-BE49-F238E27FC236}">
                <a16:creationId xmlns:a16="http://schemas.microsoft.com/office/drawing/2014/main" id="{29D0BDC6-7451-4DAC-A0D9-6D320D3C72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91664" y="2848519"/>
            <a:ext cx="873367" cy="466519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8C543-8E44-4EFF-9989-F35D36094692}"/>
              </a:ext>
            </a:extLst>
          </p:cNvPr>
          <p:cNvCxnSpPr>
            <a:cxnSpLocks/>
          </p:cNvCxnSpPr>
          <p:nvPr/>
        </p:nvCxnSpPr>
        <p:spPr>
          <a:xfrm flipH="1">
            <a:off x="5496315" y="3938906"/>
            <a:ext cx="2781583" cy="372648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615E7A-CFF1-4FF7-B8FD-47A3E69C4D9A}"/>
              </a:ext>
            </a:extLst>
          </p:cNvPr>
          <p:cNvCxnSpPr>
            <a:cxnSpLocks/>
          </p:cNvCxnSpPr>
          <p:nvPr/>
        </p:nvCxnSpPr>
        <p:spPr>
          <a:xfrm flipH="1" flipV="1">
            <a:off x="5365890" y="1772920"/>
            <a:ext cx="2912008" cy="1452111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84E8723-7861-4697-955D-3594DDA69331}"/>
              </a:ext>
            </a:extLst>
          </p:cNvPr>
          <p:cNvSpPr txBox="1">
            <a:spLocks/>
          </p:cNvSpPr>
          <p:nvPr/>
        </p:nvSpPr>
        <p:spPr>
          <a:xfrm>
            <a:off x="1671639" y="1516858"/>
            <a:ext cx="2619167" cy="482044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Web apps</a:t>
            </a: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Native apps</a:t>
            </a: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Bots</a:t>
            </a: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Background Processes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7BB63-312F-49A8-B65E-7E6F9061D995}"/>
              </a:ext>
            </a:extLst>
          </p:cNvPr>
          <p:cNvCxnSpPr>
            <a:cxnSpLocks/>
          </p:cNvCxnSpPr>
          <p:nvPr/>
        </p:nvCxnSpPr>
        <p:spPr>
          <a:xfrm flipH="1" flipV="1">
            <a:off x="5449822" y="3046557"/>
            <a:ext cx="2828076" cy="530544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rowser_2" title="Icon of a browser window with a home symbol inside">
            <a:extLst>
              <a:ext uri="{FF2B5EF4-FFF2-40B4-BE49-F238E27FC236}">
                <a16:creationId xmlns:a16="http://schemas.microsoft.com/office/drawing/2014/main" id="{3DA94C3B-1828-4E16-8BCC-5CC14F861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34704" y="1438256"/>
            <a:ext cx="787286" cy="669327"/>
          </a:xfrm>
          <a:custGeom>
            <a:avLst/>
            <a:gdLst>
              <a:gd name="T0" fmla="*/ 0 w 335"/>
              <a:gd name="T1" fmla="*/ 0 h 285"/>
              <a:gd name="T2" fmla="*/ 335 w 335"/>
              <a:gd name="T3" fmla="*/ 0 h 285"/>
              <a:gd name="T4" fmla="*/ 335 w 335"/>
              <a:gd name="T5" fmla="*/ 285 h 285"/>
              <a:gd name="T6" fmla="*/ 0 w 335"/>
              <a:gd name="T7" fmla="*/ 285 h 285"/>
              <a:gd name="T8" fmla="*/ 0 w 335"/>
              <a:gd name="T9" fmla="*/ 0 h 285"/>
              <a:gd name="T10" fmla="*/ 0 w 335"/>
              <a:gd name="T11" fmla="*/ 64 h 285"/>
              <a:gd name="T12" fmla="*/ 335 w 335"/>
              <a:gd name="T13" fmla="*/ 64 h 285"/>
              <a:gd name="T14" fmla="*/ 293 w 335"/>
              <a:gd name="T15" fmla="*/ 36 h 285"/>
              <a:gd name="T16" fmla="*/ 298 w 335"/>
              <a:gd name="T17" fmla="*/ 31 h 285"/>
              <a:gd name="T18" fmla="*/ 293 w 335"/>
              <a:gd name="T19" fmla="*/ 27 h 285"/>
              <a:gd name="T20" fmla="*/ 289 w 335"/>
              <a:gd name="T21" fmla="*/ 31 h 285"/>
              <a:gd name="T22" fmla="*/ 293 w 335"/>
              <a:gd name="T23" fmla="*/ 36 h 285"/>
              <a:gd name="T24" fmla="*/ 240 w 335"/>
              <a:gd name="T25" fmla="*/ 36 h 285"/>
              <a:gd name="T26" fmla="*/ 245 w 335"/>
              <a:gd name="T27" fmla="*/ 31 h 285"/>
              <a:gd name="T28" fmla="*/ 240 w 335"/>
              <a:gd name="T29" fmla="*/ 27 h 285"/>
              <a:gd name="T30" fmla="*/ 235 w 335"/>
              <a:gd name="T31" fmla="*/ 31 h 285"/>
              <a:gd name="T32" fmla="*/ 240 w 335"/>
              <a:gd name="T33" fmla="*/ 36 h 285"/>
              <a:gd name="T34" fmla="*/ 187 w 335"/>
              <a:gd name="T35" fmla="*/ 36 h 285"/>
              <a:gd name="T36" fmla="*/ 192 w 335"/>
              <a:gd name="T37" fmla="*/ 31 h 285"/>
              <a:gd name="T38" fmla="*/ 187 w 335"/>
              <a:gd name="T39" fmla="*/ 27 h 285"/>
              <a:gd name="T40" fmla="*/ 182 w 335"/>
              <a:gd name="T41" fmla="*/ 31 h 285"/>
              <a:gd name="T42" fmla="*/ 187 w 335"/>
              <a:gd name="T43" fmla="*/ 36 h 285"/>
              <a:gd name="T44" fmla="*/ 157 w 335"/>
              <a:gd name="T45" fmla="*/ 233 h 285"/>
              <a:gd name="T46" fmla="*/ 157 w 335"/>
              <a:gd name="T47" fmla="*/ 190 h 285"/>
              <a:gd name="T48" fmla="*/ 185 w 335"/>
              <a:gd name="T49" fmla="*/ 190 h 285"/>
              <a:gd name="T50" fmla="*/ 185 w 335"/>
              <a:gd name="T51" fmla="*/ 233 h 285"/>
              <a:gd name="T52" fmla="*/ 232 w 335"/>
              <a:gd name="T53" fmla="*/ 233 h 285"/>
              <a:gd name="T54" fmla="*/ 232 w 335"/>
              <a:gd name="T55" fmla="*/ 165 h 285"/>
              <a:gd name="T56" fmla="*/ 171 w 335"/>
              <a:gd name="T57" fmla="*/ 105 h 285"/>
              <a:gd name="T58" fmla="*/ 111 w 335"/>
              <a:gd name="T59" fmla="*/ 165 h 285"/>
              <a:gd name="T60" fmla="*/ 111 w 335"/>
              <a:gd name="T61" fmla="*/ 233 h 285"/>
              <a:gd name="T62" fmla="*/ 157 w 335"/>
              <a:gd name="T63" fmla="*/ 23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5" h="285">
                <a:moveTo>
                  <a:pt x="0" y="0"/>
                </a:moveTo>
                <a:cubicBezTo>
                  <a:pt x="335" y="0"/>
                  <a:pt x="335" y="0"/>
                  <a:pt x="335" y="0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64"/>
                </a:moveTo>
                <a:cubicBezTo>
                  <a:pt x="335" y="64"/>
                  <a:pt x="335" y="64"/>
                  <a:pt x="335" y="64"/>
                </a:cubicBezTo>
                <a:moveTo>
                  <a:pt x="293" y="36"/>
                </a:moveTo>
                <a:cubicBezTo>
                  <a:pt x="296" y="36"/>
                  <a:pt x="298" y="34"/>
                  <a:pt x="298" y="31"/>
                </a:cubicBezTo>
                <a:cubicBezTo>
                  <a:pt x="298" y="29"/>
                  <a:pt x="296" y="27"/>
                  <a:pt x="293" y="27"/>
                </a:cubicBezTo>
                <a:cubicBezTo>
                  <a:pt x="291" y="27"/>
                  <a:pt x="289" y="29"/>
                  <a:pt x="289" y="31"/>
                </a:cubicBezTo>
                <a:cubicBezTo>
                  <a:pt x="289" y="34"/>
                  <a:pt x="291" y="36"/>
                  <a:pt x="293" y="36"/>
                </a:cubicBezTo>
                <a:close/>
                <a:moveTo>
                  <a:pt x="240" y="36"/>
                </a:moveTo>
                <a:cubicBezTo>
                  <a:pt x="243" y="36"/>
                  <a:pt x="245" y="34"/>
                  <a:pt x="245" y="31"/>
                </a:cubicBezTo>
                <a:cubicBezTo>
                  <a:pt x="245" y="29"/>
                  <a:pt x="243" y="27"/>
                  <a:pt x="240" y="27"/>
                </a:cubicBezTo>
                <a:cubicBezTo>
                  <a:pt x="238" y="27"/>
                  <a:pt x="235" y="29"/>
                  <a:pt x="235" y="31"/>
                </a:cubicBezTo>
                <a:cubicBezTo>
                  <a:pt x="235" y="34"/>
                  <a:pt x="238" y="36"/>
                  <a:pt x="240" y="36"/>
                </a:cubicBezTo>
                <a:close/>
                <a:moveTo>
                  <a:pt x="187" y="36"/>
                </a:moveTo>
                <a:cubicBezTo>
                  <a:pt x="189" y="36"/>
                  <a:pt x="192" y="34"/>
                  <a:pt x="192" y="31"/>
                </a:cubicBezTo>
                <a:cubicBezTo>
                  <a:pt x="192" y="29"/>
                  <a:pt x="189" y="27"/>
                  <a:pt x="187" y="27"/>
                </a:cubicBezTo>
                <a:cubicBezTo>
                  <a:pt x="184" y="27"/>
                  <a:pt x="182" y="29"/>
                  <a:pt x="182" y="31"/>
                </a:cubicBezTo>
                <a:cubicBezTo>
                  <a:pt x="182" y="34"/>
                  <a:pt x="184" y="36"/>
                  <a:pt x="187" y="36"/>
                </a:cubicBezTo>
                <a:close/>
                <a:moveTo>
                  <a:pt x="157" y="233"/>
                </a:moveTo>
                <a:cubicBezTo>
                  <a:pt x="157" y="190"/>
                  <a:pt x="157" y="190"/>
                  <a:pt x="157" y="190"/>
                </a:cubicBezTo>
                <a:cubicBezTo>
                  <a:pt x="185" y="190"/>
                  <a:pt x="185" y="190"/>
                  <a:pt x="185" y="190"/>
                </a:cubicBezTo>
                <a:cubicBezTo>
                  <a:pt x="185" y="233"/>
                  <a:pt x="185" y="233"/>
                  <a:pt x="185" y="233"/>
                </a:cubicBezTo>
                <a:cubicBezTo>
                  <a:pt x="232" y="233"/>
                  <a:pt x="232" y="233"/>
                  <a:pt x="232" y="233"/>
                </a:cubicBezTo>
                <a:cubicBezTo>
                  <a:pt x="232" y="165"/>
                  <a:pt x="232" y="165"/>
                  <a:pt x="232" y="165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11" y="165"/>
                  <a:pt x="111" y="165"/>
                  <a:pt x="111" y="165"/>
                </a:cubicBezTo>
                <a:cubicBezTo>
                  <a:pt x="111" y="233"/>
                  <a:pt x="111" y="233"/>
                  <a:pt x="111" y="233"/>
                </a:cubicBezTo>
                <a:lnTo>
                  <a:pt x="157" y="23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89BCF650-05F3-4A27-950C-7C290BBFBA87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00051" y="3046557"/>
            <a:ext cx="1306522" cy="813726"/>
          </a:xfrm>
          <a:custGeom>
            <a:avLst/>
            <a:gdLst>
              <a:gd name="T0" fmla="*/ 1277 w 1355"/>
              <a:gd name="T1" fmla="*/ 371 h 843"/>
              <a:gd name="T2" fmla="*/ 1157 w 1355"/>
              <a:gd name="T3" fmla="*/ 298 h 843"/>
              <a:gd name="T4" fmla="*/ 1157 w 1355"/>
              <a:gd name="T5" fmla="*/ 277 h 843"/>
              <a:gd name="T6" fmla="*/ 1080 w 1355"/>
              <a:gd name="T7" fmla="*/ 83 h 843"/>
              <a:gd name="T8" fmla="*/ 888 w 1355"/>
              <a:gd name="T9" fmla="*/ 0 h 843"/>
              <a:gd name="T10" fmla="*/ 650 w 1355"/>
              <a:gd name="T11" fmla="*/ 135 h 843"/>
              <a:gd name="T12" fmla="*/ 544 w 1355"/>
              <a:gd name="T13" fmla="*/ 114 h 843"/>
              <a:gd name="T14" fmla="*/ 353 w 1355"/>
              <a:gd name="T15" fmla="*/ 189 h 843"/>
              <a:gd name="T16" fmla="*/ 287 w 1355"/>
              <a:gd name="T17" fmla="*/ 287 h 843"/>
              <a:gd name="T18" fmla="*/ 275 w 1355"/>
              <a:gd name="T19" fmla="*/ 287 h 843"/>
              <a:gd name="T20" fmla="*/ 82 w 1355"/>
              <a:gd name="T21" fmla="*/ 370 h 843"/>
              <a:gd name="T22" fmla="*/ 0 w 1355"/>
              <a:gd name="T23" fmla="*/ 565 h 843"/>
              <a:gd name="T24" fmla="*/ 82 w 1355"/>
              <a:gd name="T25" fmla="*/ 760 h 843"/>
              <a:gd name="T26" fmla="*/ 275 w 1355"/>
              <a:gd name="T27" fmla="*/ 843 h 843"/>
              <a:gd name="T28" fmla="*/ 1080 w 1355"/>
              <a:gd name="T29" fmla="*/ 843 h 843"/>
              <a:gd name="T30" fmla="*/ 1277 w 1355"/>
              <a:gd name="T31" fmla="*/ 760 h 843"/>
              <a:gd name="T32" fmla="*/ 1355 w 1355"/>
              <a:gd name="T33" fmla="*/ 565 h 843"/>
              <a:gd name="T34" fmla="*/ 1277 w 1355"/>
              <a:gd name="T35" fmla="*/ 371 h 843"/>
              <a:gd name="T36" fmla="*/ 1080 w 1355"/>
              <a:gd name="T37" fmla="*/ 766 h 843"/>
              <a:gd name="T38" fmla="*/ 275 w 1355"/>
              <a:gd name="T39" fmla="*/ 766 h 843"/>
              <a:gd name="T40" fmla="*/ 76 w 1355"/>
              <a:gd name="T41" fmla="*/ 565 h 843"/>
              <a:gd name="T42" fmla="*/ 275 w 1355"/>
              <a:gd name="T43" fmla="*/ 364 h 843"/>
              <a:gd name="T44" fmla="*/ 346 w 1355"/>
              <a:gd name="T45" fmla="*/ 381 h 843"/>
              <a:gd name="T46" fmla="*/ 544 w 1355"/>
              <a:gd name="T47" fmla="*/ 191 h 843"/>
              <a:gd name="T48" fmla="*/ 689 w 1355"/>
              <a:gd name="T49" fmla="*/ 255 h 843"/>
              <a:gd name="T50" fmla="*/ 888 w 1355"/>
              <a:gd name="T51" fmla="*/ 77 h 843"/>
              <a:gd name="T52" fmla="*/ 1080 w 1355"/>
              <a:gd name="T53" fmla="*/ 277 h 843"/>
              <a:gd name="T54" fmla="*/ 1064 w 1355"/>
              <a:gd name="T55" fmla="*/ 370 h 843"/>
              <a:gd name="T56" fmla="*/ 1080 w 1355"/>
              <a:gd name="T57" fmla="*/ 364 h 843"/>
              <a:gd name="T58" fmla="*/ 1278 w 1355"/>
              <a:gd name="T59" fmla="*/ 565 h 843"/>
              <a:gd name="T60" fmla="*/ 1080 w 1355"/>
              <a:gd name="T61" fmla="*/ 766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5" h="843">
                <a:moveTo>
                  <a:pt x="1277" y="371"/>
                </a:moveTo>
                <a:cubicBezTo>
                  <a:pt x="1242" y="335"/>
                  <a:pt x="1201" y="311"/>
                  <a:pt x="1157" y="298"/>
                </a:cubicBezTo>
                <a:cubicBezTo>
                  <a:pt x="1157" y="291"/>
                  <a:pt x="1157" y="285"/>
                  <a:pt x="1157" y="277"/>
                </a:cubicBezTo>
                <a:cubicBezTo>
                  <a:pt x="1157" y="205"/>
                  <a:pt x="1130" y="136"/>
                  <a:pt x="1080" y="83"/>
                </a:cubicBezTo>
                <a:cubicBezTo>
                  <a:pt x="1028" y="29"/>
                  <a:pt x="959" y="0"/>
                  <a:pt x="888" y="0"/>
                </a:cubicBezTo>
                <a:cubicBezTo>
                  <a:pt x="789" y="0"/>
                  <a:pt x="700" y="54"/>
                  <a:pt x="650" y="135"/>
                </a:cubicBezTo>
                <a:cubicBezTo>
                  <a:pt x="618" y="121"/>
                  <a:pt x="581" y="114"/>
                  <a:pt x="544" y="114"/>
                </a:cubicBezTo>
                <a:cubicBezTo>
                  <a:pt x="471" y="114"/>
                  <a:pt x="404" y="141"/>
                  <a:pt x="353" y="189"/>
                </a:cubicBezTo>
                <a:cubicBezTo>
                  <a:pt x="324" y="217"/>
                  <a:pt x="302" y="250"/>
                  <a:pt x="287" y="287"/>
                </a:cubicBezTo>
                <a:cubicBezTo>
                  <a:pt x="283" y="287"/>
                  <a:pt x="279" y="287"/>
                  <a:pt x="275" y="287"/>
                </a:cubicBezTo>
                <a:cubicBezTo>
                  <a:pt x="203" y="287"/>
                  <a:pt x="134" y="317"/>
                  <a:pt x="82" y="370"/>
                </a:cubicBezTo>
                <a:cubicBezTo>
                  <a:pt x="29" y="422"/>
                  <a:pt x="0" y="492"/>
                  <a:pt x="0" y="565"/>
                </a:cubicBezTo>
                <a:cubicBezTo>
                  <a:pt x="0" y="638"/>
                  <a:pt x="29" y="707"/>
                  <a:pt x="82" y="760"/>
                </a:cubicBezTo>
                <a:cubicBezTo>
                  <a:pt x="134" y="814"/>
                  <a:pt x="203" y="843"/>
                  <a:pt x="275" y="843"/>
                </a:cubicBezTo>
                <a:cubicBezTo>
                  <a:pt x="1080" y="843"/>
                  <a:pt x="1080" y="843"/>
                  <a:pt x="1080" y="843"/>
                </a:cubicBezTo>
                <a:cubicBezTo>
                  <a:pt x="1155" y="843"/>
                  <a:pt x="1224" y="814"/>
                  <a:pt x="1277" y="760"/>
                </a:cubicBezTo>
                <a:cubicBezTo>
                  <a:pt x="1327" y="707"/>
                  <a:pt x="1355" y="638"/>
                  <a:pt x="1355" y="565"/>
                </a:cubicBezTo>
                <a:cubicBezTo>
                  <a:pt x="1355" y="492"/>
                  <a:pt x="1327" y="422"/>
                  <a:pt x="1277" y="371"/>
                </a:cubicBezTo>
                <a:close/>
                <a:moveTo>
                  <a:pt x="1080" y="766"/>
                </a:moveTo>
                <a:cubicBezTo>
                  <a:pt x="1080" y="766"/>
                  <a:pt x="437" y="766"/>
                  <a:pt x="275" y="766"/>
                </a:cubicBezTo>
                <a:cubicBezTo>
                  <a:pt x="167" y="766"/>
                  <a:pt x="76" y="674"/>
                  <a:pt x="76" y="565"/>
                </a:cubicBezTo>
                <a:cubicBezTo>
                  <a:pt x="76" y="457"/>
                  <a:pt x="167" y="364"/>
                  <a:pt x="275" y="364"/>
                </a:cubicBezTo>
                <a:cubicBezTo>
                  <a:pt x="302" y="364"/>
                  <a:pt x="324" y="370"/>
                  <a:pt x="346" y="381"/>
                </a:cubicBezTo>
                <a:cubicBezTo>
                  <a:pt x="351" y="272"/>
                  <a:pt x="437" y="191"/>
                  <a:pt x="544" y="191"/>
                </a:cubicBezTo>
                <a:cubicBezTo>
                  <a:pt x="603" y="191"/>
                  <a:pt x="650" y="213"/>
                  <a:pt x="689" y="255"/>
                </a:cubicBezTo>
                <a:cubicBezTo>
                  <a:pt x="699" y="158"/>
                  <a:pt x="785" y="77"/>
                  <a:pt x="888" y="77"/>
                </a:cubicBezTo>
                <a:cubicBezTo>
                  <a:pt x="994" y="77"/>
                  <a:pt x="1080" y="169"/>
                  <a:pt x="1080" y="277"/>
                </a:cubicBezTo>
                <a:cubicBezTo>
                  <a:pt x="1080" y="311"/>
                  <a:pt x="1075" y="343"/>
                  <a:pt x="1064" y="370"/>
                </a:cubicBezTo>
                <a:cubicBezTo>
                  <a:pt x="1069" y="364"/>
                  <a:pt x="1075" y="364"/>
                  <a:pt x="1080" y="364"/>
                </a:cubicBezTo>
                <a:cubicBezTo>
                  <a:pt x="1192" y="364"/>
                  <a:pt x="1278" y="457"/>
                  <a:pt x="1278" y="565"/>
                </a:cubicBezTo>
                <a:cubicBezTo>
                  <a:pt x="1278" y="674"/>
                  <a:pt x="1192" y="766"/>
                  <a:pt x="1080" y="7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969FF-3A89-4CEB-9DB5-F2001CA88CB0}"/>
              </a:ext>
            </a:extLst>
          </p:cNvPr>
          <p:cNvSpPr txBox="1"/>
          <p:nvPr/>
        </p:nvSpPr>
        <p:spPr>
          <a:xfrm>
            <a:off x="8277898" y="3831423"/>
            <a:ext cx="217102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6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Graph</a:t>
            </a:r>
          </a:p>
        </p:txBody>
      </p:sp>
      <p:sp>
        <p:nvSpPr>
          <p:cNvPr id="16" name="DevUpdate_ECC5" title="Icon of a clock with an arrow around it pointing clockwise">
            <a:extLst>
              <a:ext uri="{FF2B5EF4-FFF2-40B4-BE49-F238E27FC236}">
                <a16:creationId xmlns:a16="http://schemas.microsoft.com/office/drawing/2014/main" id="{D81DF148-F2E2-40CF-A0B7-B23116D166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16671" y="5364640"/>
            <a:ext cx="605685" cy="605831"/>
          </a:xfrm>
          <a:custGeom>
            <a:avLst/>
            <a:gdLst>
              <a:gd name="T0" fmla="*/ 2500 w 3750"/>
              <a:gd name="T1" fmla="*/ 2750 h 3750"/>
              <a:gd name="T2" fmla="*/ 1750 w 3750"/>
              <a:gd name="T3" fmla="*/ 2000 h 3750"/>
              <a:gd name="T4" fmla="*/ 1750 w 3750"/>
              <a:gd name="T5" fmla="*/ 875 h 3750"/>
              <a:gd name="T6" fmla="*/ 2875 w 3750"/>
              <a:gd name="T7" fmla="*/ 1250 h 3750"/>
              <a:gd name="T8" fmla="*/ 3750 w 3750"/>
              <a:gd name="T9" fmla="*/ 1250 h 3750"/>
              <a:gd name="T10" fmla="*/ 3750 w 3750"/>
              <a:gd name="T11" fmla="*/ 375 h 3750"/>
              <a:gd name="T12" fmla="*/ 3641 w 3750"/>
              <a:gd name="T13" fmla="*/ 1250 h 3750"/>
              <a:gd name="T14" fmla="*/ 1875 w 3750"/>
              <a:gd name="T15" fmla="*/ 0 h 3750"/>
              <a:gd name="T16" fmla="*/ 0 w 3750"/>
              <a:gd name="T17" fmla="*/ 1875 h 3750"/>
              <a:gd name="T18" fmla="*/ 1875 w 3750"/>
              <a:gd name="T19" fmla="*/ 3750 h 3750"/>
              <a:gd name="T20" fmla="*/ 3681 w 3750"/>
              <a:gd name="T21" fmla="*/ 2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50" h="375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8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Office 365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234F0-3723-4833-A296-71522C63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51" b="-1"/>
          <a:stretch/>
        </p:blipFill>
        <p:spPr>
          <a:xfrm>
            <a:off x="1618022" y="1753870"/>
            <a:ext cx="8450972" cy="40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Office 365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1A311-82CA-441E-BBF7-FBE265CC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69"/>
          <a:stretch/>
        </p:blipFill>
        <p:spPr>
          <a:xfrm>
            <a:off x="2041773" y="1625054"/>
            <a:ext cx="7990697" cy="42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7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59" y="184894"/>
            <a:ext cx="9644793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 – Before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Different APIs for each of the Microsoft Office 365 Services: Files, Mail, Contacts, …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For each endpoint we had a different OAuth token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68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 - Now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Gateway to Office 365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Single endpoint that proxies multiple Microsoft Services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Version endpoints – beta, v1.0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Simplifies token acquisition and management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Eliminates the need to traditional discovery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25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Single authentication flow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5181714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Sign users in using OAuth 2 / OpenID Connect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Apps Types: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Device apps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Web apps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SPAs 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Background services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Web APIs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Pin apps to Microsoft Office 365 launcher (My apps)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42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Common consent window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Single auth flow for accessing “all” O365 services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Admin and end-user consent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Secure protocol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OpenID Connect and OAuth 2.0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No capturing user credentials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Fine-grained access scopes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Long-term access through refresh tokens.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696A9-5E80-483E-A7E3-C41AECE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48" y="1599195"/>
            <a:ext cx="3662572" cy="47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Thanks to </a:t>
            </a:r>
            <a:r>
              <a:rPr lang="de-CH" dirty="0" err="1"/>
              <a:t>our</a:t>
            </a:r>
            <a:r>
              <a:rPr lang="de-CH"/>
              <a:t> Sponsors &lt;3</a:t>
            </a:r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10EEC-59D0-EE4B-BD70-AA3BEA04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4" y="2239031"/>
            <a:ext cx="3530600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F1215A-E735-494D-A218-2C9378A7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54" y="2306714"/>
            <a:ext cx="3246783" cy="600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A482A-9EFF-FD4A-BFEB-6D899464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003" y="1390374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C05C9B-AFC1-6C4B-A1AF-D73BFE7E8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010" y="3478694"/>
            <a:ext cx="2056969" cy="788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8C04D-D42F-A84A-9580-3BE440A7F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04" y="3315319"/>
            <a:ext cx="3783113" cy="95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EC401-AA22-AB4F-8552-CBE2FCA45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162995"/>
            <a:ext cx="2400298" cy="1200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E8C32-14B4-CD4F-8573-4404DDEA0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003" y="4384123"/>
            <a:ext cx="241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332FF-CED9-CA45-94BB-525076C4D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996" y="4607114"/>
            <a:ext cx="1521239" cy="1076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A7BAFD-371E-9045-B27D-431BBC916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861200"/>
            <a:ext cx="2477879" cy="346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725E46-499E-274F-9E5A-3B6E7372E5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7306" y="5901878"/>
            <a:ext cx="2094394" cy="698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0D27E-BD44-A74C-A56C-B1C99661C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32" y="5927433"/>
            <a:ext cx="1769165" cy="786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88767B-CD3B-8547-9B62-77F277ABA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748" y="5749294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Authentication Option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69"/>
            <a:ext cx="11425023" cy="5160449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Azure AD only – Azure AD v1.0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Separate auth flow supports Azure AD accounts only</a:t>
            </a:r>
          </a:p>
          <a:p>
            <a:pPr>
              <a:lnSpc>
                <a:spcPct val="120000"/>
              </a:lnSpc>
            </a:pPr>
            <a:endParaRPr lang="en-US" sz="2799" spc="-30" dirty="0">
              <a:solidFill>
                <a:srgbClr val="505050"/>
              </a:solidFill>
              <a:latin typeface="Segoe UI Ligh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Azure AD and Microsoft Accounts (Consumer) – Azure AD v2.0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Converged auth flow supports Azure AD accounts and Microsoft accounts (outlook.com, hotmail.com, etc.)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799" spc="-30" dirty="0">
              <a:solidFill>
                <a:srgbClr val="505050"/>
              </a:solidFill>
              <a:latin typeface="Segoe UI Ligh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Many apps want to sign users in from both Microsoft account and Azure AD</a:t>
            </a:r>
          </a:p>
        </p:txBody>
      </p:sp>
    </p:spTree>
    <p:extLst>
      <p:ext uri="{BB962C8B-B14F-4D97-AF65-F5344CB8AC3E}">
        <p14:creationId xmlns:p14="http://schemas.microsoft.com/office/powerpoint/2010/main" val="305968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7641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spc="0" dirty="0">
                <a:solidFill>
                  <a:srgbClr val="0377D6">
                    <a:lumMod val="60000"/>
                    <a:lumOff val="40000"/>
                  </a:srgbClr>
                </a:solidFill>
                <a:latin typeface="Segoe UI Light"/>
              </a:rPr>
              <a:t>Microsoft Graph API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Access user, group and organizational data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FA4C3-378C-4E7A-A1B8-463D10468B8A}"/>
              </a:ext>
            </a:extLst>
          </p:cNvPr>
          <p:cNvSpPr/>
          <p:nvPr/>
        </p:nvSpPr>
        <p:spPr bwMode="auto">
          <a:xfrm>
            <a:off x="1" y="4721398"/>
            <a:ext cx="12213770" cy="838745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25970A-87AA-4727-A55C-C3E097F0BD70}"/>
              </a:ext>
            </a:extLst>
          </p:cNvPr>
          <p:cNvGrpSpPr/>
          <p:nvPr/>
        </p:nvGrpSpPr>
        <p:grpSpPr>
          <a:xfrm>
            <a:off x="619780" y="5619223"/>
            <a:ext cx="11196912" cy="858298"/>
            <a:chOff x="619780" y="5249817"/>
            <a:chExt cx="11196912" cy="858298"/>
          </a:xfrm>
        </p:grpSpPr>
        <p:cxnSp>
          <p:nvCxnSpPr>
            <p:cNvPr id="8" name="Straight Arrow Connector 106">
              <a:extLst>
                <a:ext uri="{FF2B5EF4-FFF2-40B4-BE49-F238E27FC236}">
                  <a16:creationId xmlns:a16="http://schemas.microsoft.com/office/drawing/2014/main" id="{6AE6A6A9-5652-43C1-9B7C-08E3389C4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717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9" name="Rounded Rectangle 45">
              <a:extLst>
                <a:ext uri="{FF2B5EF4-FFF2-40B4-BE49-F238E27FC236}">
                  <a16:creationId xmlns:a16="http://schemas.microsoft.com/office/drawing/2014/main" id="{C99F2A83-1792-49DA-9B51-703A01304FF6}"/>
                </a:ext>
              </a:extLst>
            </p:cNvPr>
            <p:cNvSpPr/>
            <p:nvPr/>
          </p:nvSpPr>
          <p:spPr>
            <a:xfrm>
              <a:off x="619780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Users</a:t>
              </a:r>
            </a:p>
          </p:txBody>
        </p:sp>
        <p:cxnSp>
          <p:nvCxnSpPr>
            <p:cNvPr id="10" name="Straight Arrow Connector 106">
              <a:extLst>
                <a:ext uri="{FF2B5EF4-FFF2-40B4-BE49-F238E27FC236}">
                  <a16:creationId xmlns:a16="http://schemas.microsoft.com/office/drawing/2014/main" id="{69126EDC-EE21-4318-B500-2F751AB7A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608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1" name="Rounded Rectangle 45">
              <a:extLst>
                <a:ext uri="{FF2B5EF4-FFF2-40B4-BE49-F238E27FC236}">
                  <a16:creationId xmlns:a16="http://schemas.microsoft.com/office/drawing/2014/main" id="{DD66A9FD-D8DE-4978-B8F5-D440A7307278}"/>
                </a:ext>
              </a:extLst>
            </p:cNvPr>
            <p:cNvSpPr/>
            <p:nvPr/>
          </p:nvSpPr>
          <p:spPr>
            <a:xfrm>
              <a:off x="1641671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Groups</a:t>
              </a:r>
            </a:p>
          </p:txBody>
        </p:sp>
        <p:cxnSp>
          <p:nvCxnSpPr>
            <p:cNvPr id="12" name="Straight Arrow Connector 106">
              <a:extLst>
                <a:ext uri="{FF2B5EF4-FFF2-40B4-BE49-F238E27FC236}">
                  <a16:creationId xmlns:a16="http://schemas.microsoft.com/office/drawing/2014/main" id="{15C25055-9C89-461C-9049-DED339CC9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390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3" name="Rounded Rectangle 45">
              <a:extLst>
                <a:ext uri="{FF2B5EF4-FFF2-40B4-BE49-F238E27FC236}">
                  <a16:creationId xmlns:a16="http://schemas.microsoft.com/office/drawing/2014/main" id="{2DEC05A6-D0D5-43C9-8F29-1FE22099E8B3}"/>
                </a:ext>
              </a:extLst>
            </p:cNvPr>
            <p:cNvSpPr/>
            <p:nvPr/>
          </p:nvSpPr>
          <p:spPr>
            <a:xfrm>
              <a:off x="3685453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Outlook</a:t>
              </a:r>
            </a:p>
          </p:txBody>
        </p:sp>
        <p:cxnSp>
          <p:nvCxnSpPr>
            <p:cNvPr id="14" name="Straight Arrow Connector 106">
              <a:extLst>
                <a:ext uri="{FF2B5EF4-FFF2-40B4-BE49-F238E27FC236}">
                  <a16:creationId xmlns:a16="http://schemas.microsoft.com/office/drawing/2014/main" id="{3BE6F1D5-018A-4601-913A-B53004857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2281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5" name="Rounded Rectangle 45">
              <a:extLst>
                <a:ext uri="{FF2B5EF4-FFF2-40B4-BE49-F238E27FC236}">
                  <a16:creationId xmlns:a16="http://schemas.microsoft.com/office/drawing/2014/main" id="{0DD3F362-3AF8-4210-8F45-29B43784E018}"/>
                </a:ext>
              </a:extLst>
            </p:cNvPr>
            <p:cNvSpPr/>
            <p:nvPr/>
          </p:nvSpPr>
          <p:spPr>
            <a:xfrm>
              <a:off x="4707344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OneNote</a:t>
              </a:r>
            </a:p>
          </p:txBody>
        </p:sp>
        <p:cxnSp>
          <p:nvCxnSpPr>
            <p:cNvPr id="16" name="Straight Arrow Connector 106">
              <a:extLst>
                <a:ext uri="{FF2B5EF4-FFF2-40B4-BE49-F238E27FC236}">
                  <a16:creationId xmlns:a16="http://schemas.microsoft.com/office/drawing/2014/main" id="{7AF8DE39-4A77-4068-9BF6-775256397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1755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7" name="Rounded Rectangle 45">
              <a:extLst>
                <a:ext uri="{FF2B5EF4-FFF2-40B4-BE49-F238E27FC236}">
                  <a16:creationId xmlns:a16="http://schemas.microsoft.com/office/drawing/2014/main" id="{353700A3-231E-4145-9758-0ABB6EE2F827}"/>
                </a:ext>
              </a:extLst>
            </p:cNvPr>
            <p:cNvSpPr/>
            <p:nvPr/>
          </p:nvSpPr>
          <p:spPr>
            <a:xfrm>
              <a:off x="10838688" y="5667849"/>
              <a:ext cx="978004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more…</a:t>
              </a:r>
            </a:p>
          </p:txBody>
        </p:sp>
        <p:cxnSp>
          <p:nvCxnSpPr>
            <p:cNvPr id="18" name="Straight Arrow Connector 106">
              <a:extLst>
                <a:ext uri="{FF2B5EF4-FFF2-40B4-BE49-F238E27FC236}">
                  <a16:creationId xmlns:a16="http://schemas.microsoft.com/office/drawing/2014/main" id="{C2B3799C-4B94-4436-8AE3-2BC3E3EAA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499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9" name="Rounded Rectangle 45">
              <a:extLst>
                <a:ext uri="{FF2B5EF4-FFF2-40B4-BE49-F238E27FC236}">
                  <a16:creationId xmlns:a16="http://schemas.microsoft.com/office/drawing/2014/main" id="{6E25F4F7-F013-4748-86A3-BF667433176E}"/>
                </a:ext>
              </a:extLst>
            </p:cNvPr>
            <p:cNvSpPr/>
            <p:nvPr/>
          </p:nvSpPr>
          <p:spPr>
            <a:xfrm>
              <a:off x="2663562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SharePoint</a:t>
              </a:r>
            </a:p>
          </p:txBody>
        </p:sp>
        <p:cxnSp>
          <p:nvCxnSpPr>
            <p:cNvPr id="20" name="Straight Arrow Connector 106">
              <a:extLst>
                <a:ext uri="{FF2B5EF4-FFF2-40B4-BE49-F238E27FC236}">
                  <a16:creationId xmlns:a16="http://schemas.microsoft.com/office/drawing/2014/main" id="{BC3C7E32-F025-49C9-A3E7-FBFB90FDD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9845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1" name="Rounded Rectangle 45">
              <a:extLst>
                <a:ext uri="{FF2B5EF4-FFF2-40B4-BE49-F238E27FC236}">
                  <a16:creationId xmlns:a16="http://schemas.microsoft.com/office/drawing/2014/main" id="{092E6681-F555-49A3-8587-0166AE3B183F}"/>
                </a:ext>
              </a:extLst>
            </p:cNvPr>
            <p:cNvSpPr/>
            <p:nvPr/>
          </p:nvSpPr>
          <p:spPr>
            <a:xfrm>
              <a:off x="8794908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Intune</a:t>
              </a:r>
            </a:p>
          </p:txBody>
        </p:sp>
        <p:cxnSp>
          <p:nvCxnSpPr>
            <p:cNvPr id="22" name="Straight Arrow Connector 106">
              <a:extLst>
                <a:ext uri="{FF2B5EF4-FFF2-40B4-BE49-F238E27FC236}">
                  <a16:creationId xmlns:a16="http://schemas.microsoft.com/office/drawing/2014/main" id="{ACDF8416-75E5-4652-B8BB-2A5AA4B41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6063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id="{6BD01940-E367-43A7-A6D7-142E75121853}"/>
                </a:ext>
              </a:extLst>
            </p:cNvPr>
            <p:cNvSpPr/>
            <p:nvPr/>
          </p:nvSpPr>
          <p:spPr>
            <a:xfrm>
              <a:off x="6751126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Teams</a:t>
              </a:r>
            </a:p>
          </p:txBody>
        </p:sp>
        <p:cxnSp>
          <p:nvCxnSpPr>
            <p:cNvPr id="24" name="Straight Arrow Connector 106">
              <a:extLst>
                <a:ext uri="{FF2B5EF4-FFF2-40B4-BE49-F238E27FC236}">
                  <a16:creationId xmlns:a16="http://schemas.microsoft.com/office/drawing/2014/main" id="{80D96CC6-629E-49DC-BA1B-6D94A77C8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1736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5" name="Rounded Rectangle 45">
              <a:extLst>
                <a:ext uri="{FF2B5EF4-FFF2-40B4-BE49-F238E27FC236}">
                  <a16:creationId xmlns:a16="http://schemas.microsoft.com/office/drawing/2014/main" id="{70385800-F149-495F-9F4C-677D697453D7}"/>
                </a:ext>
              </a:extLst>
            </p:cNvPr>
            <p:cNvSpPr/>
            <p:nvPr/>
          </p:nvSpPr>
          <p:spPr>
            <a:xfrm>
              <a:off x="9816799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AD</a:t>
              </a:r>
            </a:p>
          </p:txBody>
        </p:sp>
        <p:cxnSp>
          <p:nvCxnSpPr>
            <p:cNvPr id="26" name="Straight Arrow Connector 106">
              <a:extLst>
                <a:ext uri="{FF2B5EF4-FFF2-40B4-BE49-F238E27FC236}">
                  <a16:creationId xmlns:a16="http://schemas.microsoft.com/office/drawing/2014/main" id="{A40A9A92-F787-4E36-B9A2-12CDF30FA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72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7" name="Rounded Rectangle 45">
              <a:extLst>
                <a:ext uri="{FF2B5EF4-FFF2-40B4-BE49-F238E27FC236}">
                  <a16:creationId xmlns:a16="http://schemas.microsoft.com/office/drawing/2014/main" id="{67E467D0-7D60-40EC-92E4-A47B97D33067}"/>
                </a:ext>
              </a:extLst>
            </p:cNvPr>
            <p:cNvSpPr/>
            <p:nvPr/>
          </p:nvSpPr>
          <p:spPr>
            <a:xfrm>
              <a:off x="5729235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Planner</a:t>
              </a:r>
            </a:p>
          </p:txBody>
        </p:sp>
        <p:cxnSp>
          <p:nvCxnSpPr>
            <p:cNvPr id="28" name="Straight Arrow Connector 106">
              <a:extLst>
                <a:ext uri="{FF2B5EF4-FFF2-40B4-BE49-F238E27FC236}">
                  <a16:creationId xmlns:a16="http://schemas.microsoft.com/office/drawing/2014/main" id="{94949FB3-1981-4BB3-A5FD-304AE87FF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954" y="5249817"/>
              <a:ext cx="0" cy="380311"/>
            </a:xfrm>
            <a:prstGeom prst="straightConnector1">
              <a:avLst/>
            </a:prstGeom>
            <a:noFill/>
            <a:ln w="28575" cap="flat" cmpd="sng" algn="ctr">
              <a:solidFill>
                <a:srgbClr val="00205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9" name="Rounded Rectangle 45">
              <a:extLst>
                <a:ext uri="{FF2B5EF4-FFF2-40B4-BE49-F238E27FC236}">
                  <a16:creationId xmlns:a16="http://schemas.microsoft.com/office/drawing/2014/main" id="{4C91677F-AF04-488B-AD1A-3160487241AE}"/>
                </a:ext>
              </a:extLst>
            </p:cNvPr>
            <p:cNvSpPr/>
            <p:nvPr/>
          </p:nvSpPr>
          <p:spPr>
            <a:xfrm>
              <a:off x="7773017" y="5667849"/>
              <a:ext cx="909873" cy="44026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Excel</a:t>
              </a:r>
            </a:p>
          </p:txBody>
        </p:sp>
      </p:grpSp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F8DCB618-E863-44F8-BC1F-7EAA8D9244BB}"/>
              </a:ext>
            </a:extLst>
          </p:cNvPr>
          <p:cNvSpPr/>
          <p:nvPr/>
        </p:nvSpPr>
        <p:spPr>
          <a:xfrm>
            <a:off x="619781" y="4879160"/>
            <a:ext cx="11196911" cy="523220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https://graph.microsoft.com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EDE451-32B1-4795-A3AB-D586F36933F2}"/>
              </a:ext>
            </a:extLst>
          </p:cNvPr>
          <p:cNvGrpSpPr/>
          <p:nvPr/>
        </p:nvGrpSpPr>
        <p:grpSpPr>
          <a:xfrm>
            <a:off x="5162028" y="2200465"/>
            <a:ext cx="2112166" cy="2483212"/>
            <a:chOff x="5134649" y="2250917"/>
            <a:chExt cx="2112166" cy="2483212"/>
          </a:xfrm>
        </p:grpSpPr>
        <p:cxnSp>
          <p:nvCxnSpPr>
            <p:cNvPr id="32" name="Straight Arrow Connector 135">
              <a:extLst>
                <a:ext uri="{FF2B5EF4-FFF2-40B4-BE49-F238E27FC236}">
                  <a16:creationId xmlns:a16="http://schemas.microsoft.com/office/drawing/2014/main" id="{16E6075E-E0EF-49D0-911E-5DFFC8FD5E37}"/>
                </a:ext>
              </a:extLst>
            </p:cNvPr>
            <p:cNvCxnSpPr>
              <a:cxnSpLocks/>
            </p:cNvCxnSpPr>
            <p:nvPr/>
          </p:nvCxnSpPr>
          <p:spPr>
            <a:xfrm>
              <a:off x="6190858" y="4117304"/>
              <a:ext cx="0" cy="616825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>
                  <a:lumMod val="65000"/>
                </a:srgbClr>
              </a:solidFill>
              <a:prstDash val="sysDash"/>
              <a:tailEnd type="triangle"/>
            </a:ln>
            <a:effectLst/>
          </p:spPr>
        </p:cxn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85319F9E-8B8A-463E-ADEC-401154C61717}"/>
                </a:ext>
              </a:extLst>
            </p:cNvPr>
            <p:cNvSpPr txBox="1"/>
            <p:nvPr/>
          </p:nvSpPr>
          <p:spPr>
            <a:xfrm>
              <a:off x="5134649" y="2250917"/>
              <a:ext cx="2112166" cy="1698390"/>
            </a:xfrm>
            <a:prstGeom prst="rect">
              <a:avLst/>
            </a:prstGeom>
            <a:solidFill>
              <a:srgbClr val="505050"/>
            </a:solidFill>
          </p:spPr>
          <p:txBody>
            <a:bodyPr wrap="square" lIns="182880" tIns="146304" rIns="182880" bIns="146304" rtlCol="0">
              <a:no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Your app</a:t>
              </a: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DA5FCA3-6CE5-4075-ACD8-C7B22D6B42A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862778" y="2985939"/>
              <a:ext cx="656160" cy="65332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7E6B1A6-8A2A-4C99-AAF4-FE09C0D10552}"/>
              </a:ext>
            </a:extLst>
          </p:cNvPr>
          <p:cNvSpPr/>
          <p:nvPr/>
        </p:nvSpPr>
        <p:spPr>
          <a:xfrm>
            <a:off x="795833" y="2081233"/>
            <a:ext cx="301076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742"/>
            <a:r>
              <a:rPr lang="en-US" sz="3600" dirty="0">
                <a:solidFill>
                  <a:srgbClr val="505050"/>
                </a:solidFill>
                <a:latin typeface="Segoe UI"/>
              </a:rPr>
              <a:t>One endpoint</a:t>
            </a:r>
          </a:p>
          <a:p>
            <a:pPr defTabSz="932742"/>
            <a:r>
              <a:rPr lang="en-US" sz="3600" dirty="0">
                <a:solidFill>
                  <a:srgbClr val="505050"/>
                </a:solidFill>
                <a:latin typeface="Segoe UI"/>
              </a:rPr>
              <a:t>One token</a:t>
            </a:r>
          </a:p>
          <a:p>
            <a:pPr defTabSz="932742"/>
            <a:r>
              <a:rPr lang="en-US" sz="4800" dirty="0">
                <a:solidFill>
                  <a:srgbClr val="00BCF2"/>
                </a:solidFill>
                <a:latin typeface="Segoe UI"/>
              </a:rPr>
              <a:t>All users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57E50923-D482-4706-9038-7AA9A8FBF306}"/>
              </a:ext>
            </a:extLst>
          </p:cNvPr>
          <p:cNvSpPr/>
          <p:nvPr/>
        </p:nvSpPr>
        <p:spPr bwMode="auto">
          <a:xfrm>
            <a:off x="4032456" y="2201535"/>
            <a:ext cx="430005" cy="1698389"/>
          </a:xfrm>
          <a:prstGeom prst="chevron">
            <a:avLst>
              <a:gd name="adj" fmla="val 61707"/>
            </a:avLst>
          </a:prstGeom>
          <a:solidFill>
            <a:srgbClr val="FFFFFF">
              <a:lumMod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7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3.33182E-6 L -3.01251E-7 -3.33182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5" grpId="0"/>
      <p:bldP spid="36" grpId="0" animBg="1"/>
      <p:bldP spid="36" grpId="1" animBg="1"/>
      <p:bldP spid="3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Calling the API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E1D779-8369-49BA-A22E-B44705A612C5}"/>
              </a:ext>
            </a:extLst>
          </p:cNvPr>
          <p:cNvSpPr txBox="1">
            <a:spLocks/>
          </p:cNvSpPr>
          <p:nvPr/>
        </p:nvSpPr>
        <p:spPr>
          <a:xfrm>
            <a:off x="365760" y="1214438"/>
            <a:ext cx="11059478" cy="53460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HTTP verbs dictate the request intent: GET | POST | PATCH | PUT | DELETE</a:t>
            </a: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Version: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v1.0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or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/beta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Resource: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/users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 /groups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 /sites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 /drives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/devices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+mn-cs"/>
              </a:rPr>
              <a:t> more…</a:t>
            </a: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Member from collection: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/users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/dan</a:t>
            </a: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Property: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/users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/dan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/department</a:t>
            </a: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Traverse to related resources via navigations: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/users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/dan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/events</a:t>
            </a:r>
          </a:p>
          <a:p>
            <a:pPr marL="574675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parameters: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/users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/dan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/events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?$top=5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803275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Format results: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$select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|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$orderby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</a:p>
          <a:p>
            <a:pPr marL="803275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Control results: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$filter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|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$expand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</a:p>
          <a:p>
            <a:pPr marL="803275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Paging: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$top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|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$skip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|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$skiptoken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E94F7-F9CC-4BE0-B882-3CA891859486}"/>
              </a:ext>
            </a:extLst>
          </p:cNvPr>
          <p:cNvSpPr txBox="1"/>
          <p:nvPr/>
        </p:nvSpPr>
        <p:spPr>
          <a:xfrm>
            <a:off x="1" y="1365546"/>
            <a:ext cx="12191999" cy="1037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505050"/>
                    </a:gs>
                    <a:gs pos="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https://graph.microsoft.com</a:t>
            </a:r>
          </a:p>
          <a:p>
            <a:pPr marL="0" marR="0" lvl="1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505050"/>
                    </a:gs>
                    <a:gs pos="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8528F-06FD-47C0-A329-F9372331E8D2}"/>
              </a:ext>
            </a:extLst>
          </p:cNvPr>
          <p:cNvSpPr/>
          <p:nvPr/>
        </p:nvSpPr>
        <p:spPr>
          <a:xfrm>
            <a:off x="1392237" y="1774889"/>
            <a:ext cx="20685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lvl="1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/{version}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6DA07-F7EE-4DEE-9FE2-D955D6478A4F}"/>
              </a:ext>
            </a:extLst>
          </p:cNvPr>
          <p:cNvSpPr/>
          <p:nvPr/>
        </p:nvSpPr>
        <p:spPr>
          <a:xfrm>
            <a:off x="7627981" y="1774889"/>
            <a:ext cx="3810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  <a:latin typeface="Consolas" pitchFamily="49" charset="0"/>
                <a:cs typeface="Consolas" pitchFamily="49" charset="0"/>
              </a:rPr>
              <a:t>?{query-parameters}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7DDFF-4507-4031-8C03-E9BE364F7F2E}"/>
              </a:ext>
            </a:extLst>
          </p:cNvPr>
          <p:cNvSpPr/>
          <p:nvPr/>
        </p:nvSpPr>
        <p:spPr>
          <a:xfrm>
            <a:off x="3068637" y="1774889"/>
            <a:ext cx="2743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/{resource}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9049C-3B0F-417C-ACA8-FDA93338CECB}"/>
              </a:ext>
            </a:extLst>
          </p:cNvPr>
          <p:cNvSpPr/>
          <p:nvPr/>
        </p:nvSpPr>
        <p:spPr>
          <a:xfrm>
            <a:off x="4897437" y="1774889"/>
            <a:ext cx="128274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5C2D91"/>
                </a:solidFill>
                <a:latin typeface="Consolas" pitchFamily="49" charset="0"/>
                <a:cs typeface="Consolas" pitchFamily="49" charset="0"/>
              </a:rPr>
              <a:t>/{id}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660729-634D-40BD-87C0-6B4502AC6419}"/>
              </a:ext>
            </a:extLst>
          </p:cNvPr>
          <p:cNvSpPr/>
          <p:nvPr/>
        </p:nvSpPr>
        <p:spPr>
          <a:xfrm>
            <a:off x="5722980" y="1774889"/>
            <a:ext cx="22240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/{property}</a:t>
            </a:r>
          </a:p>
        </p:txBody>
      </p:sp>
    </p:spTree>
    <p:extLst>
      <p:ext uri="{BB962C8B-B14F-4D97-AF65-F5344CB8AC3E}">
        <p14:creationId xmlns:p14="http://schemas.microsoft.com/office/powerpoint/2010/main" val="884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453154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App types and permissions types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F6106-4B80-4821-8B3A-2937C6ADE2ED}"/>
              </a:ext>
            </a:extLst>
          </p:cNvPr>
          <p:cNvSpPr/>
          <p:nvPr/>
        </p:nvSpPr>
        <p:spPr bwMode="auto">
          <a:xfrm>
            <a:off x="7861412" y="1439862"/>
            <a:ext cx="4302792" cy="480191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058CA-8902-4214-B82A-E6B3983D3E59}"/>
              </a:ext>
            </a:extLst>
          </p:cNvPr>
          <p:cNvSpPr/>
          <p:nvPr/>
        </p:nvSpPr>
        <p:spPr bwMode="auto">
          <a:xfrm>
            <a:off x="2585545" y="1439862"/>
            <a:ext cx="5270279" cy="4801912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77E1F-9607-4B5F-A1D7-F3791CE47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34125"/>
              </p:ext>
            </p:extLst>
          </p:nvPr>
        </p:nvGraphicFramePr>
        <p:xfrm>
          <a:off x="503238" y="1450703"/>
          <a:ext cx="11660965" cy="4848523"/>
        </p:xfrm>
        <a:graphic>
          <a:graphicData uri="http://schemas.openxmlformats.org/drawingml/2006/table">
            <a:tbl>
              <a:tblPr bandRow="1"/>
              <a:tblGrid>
                <a:gridCol w="2082308">
                  <a:extLst>
                    <a:ext uri="{9D8B030D-6E8A-4147-A177-3AD203B41FA5}">
                      <a16:colId xmlns:a16="http://schemas.microsoft.com/office/drawing/2014/main" val="2301803020"/>
                    </a:ext>
                  </a:extLst>
                </a:gridCol>
                <a:gridCol w="2323958">
                  <a:extLst>
                    <a:ext uri="{9D8B030D-6E8A-4147-A177-3AD203B41FA5}">
                      <a16:colId xmlns:a16="http://schemas.microsoft.com/office/drawing/2014/main" val="904885376"/>
                    </a:ext>
                  </a:extLst>
                </a:gridCol>
                <a:gridCol w="2935784">
                  <a:extLst>
                    <a:ext uri="{9D8B030D-6E8A-4147-A177-3AD203B41FA5}">
                      <a16:colId xmlns:a16="http://schemas.microsoft.com/office/drawing/2014/main" val="111432170"/>
                    </a:ext>
                  </a:extLst>
                </a:gridCol>
                <a:gridCol w="4318915">
                  <a:extLst>
                    <a:ext uri="{9D8B030D-6E8A-4147-A177-3AD203B41FA5}">
                      <a16:colId xmlns:a16="http://schemas.microsoft.com/office/drawing/2014/main" val="189175270"/>
                    </a:ext>
                  </a:extLst>
                </a:gridCol>
              </a:tblGrid>
              <a:tr h="66723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80889"/>
                  </a:ext>
                </a:extLst>
              </a:tr>
              <a:tr h="67586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App type</a:t>
                      </a:r>
                      <a:endParaRPr lang="en-US" sz="2000" b="0" kern="12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74319"/>
                  </a:ext>
                </a:extLst>
              </a:tr>
              <a:tr h="67586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Permission type</a:t>
                      </a:r>
                    </a:p>
                  </a:txBody>
                  <a:tcPr marL="68580" marR="68580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02108"/>
                  </a:ext>
                </a:extLst>
              </a:tr>
              <a:tr h="111818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Who can consent</a:t>
                      </a:r>
                    </a:p>
                  </a:txBody>
                  <a:tcPr marL="68580" marR="68580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567369"/>
                  </a:ext>
                </a:extLst>
              </a:tr>
              <a:tr h="171137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Effective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Permissions </a:t>
                      </a:r>
                    </a:p>
                  </a:txBody>
                  <a:tcPr marL="68580" marR="68580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9525" marB="952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6707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908589-A01F-477E-845E-F8301C82CCF6}"/>
              </a:ext>
            </a:extLst>
          </p:cNvPr>
          <p:cNvSpPr txBox="1"/>
          <p:nvPr/>
        </p:nvSpPr>
        <p:spPr>
          <a:xfrm>
            <a:off x="3317310" y="1450703"/>
            <a:ext cx="380674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 access on behalf of users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569FF-9AEB-4D82-918F-1B279AEEA33A}"/>
              </a:ext>
            </a:extLst>
          </p:cNvPr>
          <p:cNvSpPr/>
          <p:nvPr/>
        </p:nvSpPr>
        <p:spPr>
          <a:xfrm>
            <a:off x="8523779" y="1455328"/>
            <a:ext cx="297805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 access as a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78367-5E1E-4A23-BDDC-E5F1DF91B2E6}"/>
              </a:ext>
            </a:extLst>
          </p:cNvPr>
          <p:cNvSpPr txBox="1"/>
          <p:nvPr/>
        </p:nvSpPr>
        <p:spPr>
          <a:xfrm>
            <a:off x="4097908" y="2178495"/>
            <a:ext cx="224555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32742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Mobile | Web | SPA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1CB57-3EFB-4A25-B1B5-89BDC74CA3E9}"/>
              </a:ext>
            </a:extLst>
          </p:cNvPr>
          <p:cNvSpPr txBox="1"/>
          <p:nvPr/>
        </p:nvSpPr>
        <p:spPr>
          <a:xfrm>
            <a:off x="8403449" y="2178495"/>
            <a:ext cx="32187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pPr defTabSz="932742"/>
            <a:r>
              <a:rPr lang="en-US" sz="1800" dirty="0">
                <a:solidFill>
                  <a:srgbClr val="353535"/>
                </a:solidFill>
                <a:latin typeface="Segoe UI Semilight"/>
              </a:rPr>
              <a:t>Service and Daemon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4D877-EB4B-4718-B2B6-3664A51BB66D}"/>
              </a:ext>
            </a:extLst>
          </p:cNvPr>
          <p:cNvSpPr/>
          <p:nvPr/>
        </p:nvSpPr>
        <p:spPr>
          <a:xfrm>
            <a:off x="2662873" y="3682462"/>
            <a:ext cx="2475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742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Users can consent </a:t>
            </a:r>
          </a:p>
          <a:p>
            <a:pPr algn="ctr" defTabSz="932742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for their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5CB09B-F1E0-432C-8C43-07E18617F794}"/>
              </a:ext>
            </a:extLst>
          </p:cNvPr>
          <p:cNvSpPr/>
          <p:nvPr/>
        </p:nvSpPr>
        <p:spPr>
          <a:xfrm>
            <a:off x="5019418" y="3682462"/>
            <a:ext cx="280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742"/>
            <a:r>
              <a:rPr lang="en-US" dirty="0">
                <a:solidFill>
                  <a:srgbClr val="353535"/>
                </a:solidFill>
                <a:latin typeface="Segoe UI Semilight"/>
              </a:rPr>
              <a:t>Admin can consent</a:t>
            </a:r>
          </a:p>
          <a:p>
            <a:pPr algn="ctr" defTabSz="932742"/>
            <a:r>
              <a:rPr lang="en-US" dirty="0">
                <a:solidFill>
                  <a:srgbClr val="353535"/>
                </a:solidFill>
                <a:latin typeface="Segoe UI Semilight"/>
              </a:rPr>
              <a:t>for them or for all users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566672-6F76-4670-BC02-D63B0ED224ED}"/>
              </a:ext>
            </a:extLst>
          </p:cNvPr>
          <p:cNvSpPr/>
          <p:nvPr/>
        </p:nvSpPr>
        <p:spPr>
          <a:xfrm>
            <a:off x="9317746" y="3682462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742">
              <a:defRPr/>
            </a:pPr>
            <a:r>
              <a:rPr lang="en-US" dirty="0">
                <a:solidFill>
                  <a:srgbClr val="353535"/>
                </a:solidFill>
                <a:latin typeface="Segoe UI Semilight"/>
              </a:rPr>
              <a:t>Only admin </a:t>
            </a:r>
            <a:br>
              <a:rPr lang="en-US" dirty="0">
                <a:solidFill>
                  <a:srgbClr val="353535"/>
                </a:solidFill>
                <a:latin typeface="Segoe UI Semilight"/>
              </a:rPr>
            </a:br>
            <a:r>
              <a:rPr lang="en-US" dirty="0">
                <a:solidFill>
                  <a:srgbClr val="353535"/>
                </a:solidFill>
                <a:latin typeface="Segoe UI Semilight"/>
              </a:rPr>
              <a:t>can consent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2ED6A-6894-4A53-AC63-351BD61AE99E}"/>
              </a:ext>
            </a:extLst>
          </p:cNvPr>
          <p:cNvGrpSpPr/>
          <p:nvPr/>
        </p:nvGrpSpPr>
        <p:grpSpPr>
          <a:xfrm>
            <a:off x="3451396" y="4999084"/>
            <a:ext cx="3538576" cy="1007983"/>
            <a:chOff x="3777114" y="4751921"/>
            <a:chExt cx="3538576" cy="10079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B06B2B-7B15-434D-8715-88FAF953FF6A}"/>
                </a:ext>
              </a:extLst>
            </p:cNvPr>
            <p:cNvSpPr/>
            <p:nvPr/>
          </p:nvSpPr>
          <p:spPr bwMode="auto">
            <a:xfrm>
              <a:off x="3777114" y="4751921"/>
              <a:ext cx="2133235" cy="1007983"/>
            </a:xfrm>
            <a:prstGeom prst="ellipse">
              <a:avLst/>
            </a:prstGeom>
            <a:solidFill>
              <a:srgbClr val="0078D7">
                <a:lumMod val="40000"/>
                <a:lumOff val="60000"/>
                <a:alpha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D40BE0-B192-4D0D-835F-075ABDFA2B87}"/>
                </a:ext>
              </a:extLst>
            </p:cNvPr>
            <p:cNvSpPr/>
            <p:nvPr/>
          </p:nvSpPr>
          <p:spPr>
            <a:xfrm>
              <a:off x="3960906" y="4941618"/>
              <a:ext cx="1247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rPr>
                <a:t>App permissions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D45F9-76D4-47AD-A28F-6C09C4EF3D67}"/>
                </a:ext>
              </a:extLst>
            </p:cNvPr>
            <p:cNvSpPr/>
            <p:nvPr/>
          </p:nvSpPr>
          <p:spPr bwMode="auto">
            <a:xfrm>
              <a:off x="5182455" y="4751921"/>
              <a:ext cx="2133235" cy="1007983"/>
            </a:xfrm>
            <a:prstGeom prst="ellipse">
              <a:avLst/>
            </a:prstGeom>
            <a:solidFill>
              <a:srgbClr val="0078D7">
                <a:lumMod val="40000"/>
                <a:lumOff val="60000"/>
                <a:alpha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D2F07C-D76A-4C89-9E68-96CC51487B03}"/>
                </a:ext>
              </a:extLst>
            </p:cNvPr>
            <p:cNvSpPr/>
            <p:nvPr/>
          </p:nvSpPr>
          <p:spPr>
            <a:xfrm>
              <a:off x="5884751" y="4941618"/>
              <a:ext cx="1247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rPr>
                <a:t>User permissions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50D200-C101-45A1-95B6-4409232DE98C}"/>
                </a:ext>
              </a:extLst>
            </p:cNvPr>
            <p:cNvSpPr/>
            <p:nvPr/>
          </p:nvSpPr>
          <p:spPr bwMode="auto">
            <a:xfrm>
              <a:off x="5182455" y="4879441"/>
              <a:ext cx="727895" cy="752941"/>
            </a:xfrm>
            <a:custGeom>
              <a:avLst/>
              <a:gdLst>
                <a:gd name="connsiteX0" fmla="*/ 363948 w 727895"/>
                <a:gd name="connsiteY0" fmla="*/ 0 h 752941"/>
                <a:gd name="connsiteX1" fmla="*/ 415490 w 727895"/>
                <a:gd name="connsiteY1" fmla="*/ 20094 h 752941"/>
                <a:gd name="connsiteX2" fmla="*/ 727895 w 727895"/>
                <a:gd name="connsiteY2" fmla="*/ 376470 h 752941"/>
                <a:gd name="connsiteX3" fmla="*/ 415490 w 727895"/>
                <a:gd name="connsiteY3" fmla="*/ 732846 h 752941"/>
                <a:gd name="connsiteX4" fmla="*/ 363948 w 727895"/>
                <a:gd name="connsiteY4" fmla="*/ 752941 h 752941"/>
                <a:gd name="connsiteX5" fmla="*/ 312405 w 727895"/>
                <a:gd name="connsiteY5" fmla="*/ 732846 h 752941"/>
                <a:gd name="connsiteX6" fmla="*/ 0 w 727895"/>
                <a:gd name="connsiteY6" fmla="*/ 376470 h 752941"/>
                <a:gd name="connsiteX7" fmla="*/ 312405 w 727895"/>
                <a:gd name="connsiteY7" fmla="*/ 20094 h 75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895" h="752941">
                  <a:moveTo>
                    <a:pt x="363948" y="0"/>
                  </a:moveTo>
                  <a:lnTo>
                    <a:pt x="415490" y="20094"/>
                  </a:lnTo>
                  <a:cubicBezTo>
                    <a:pt x="608510" y="111299"/>
                    <a:pt x="727895" y="237297"/>
                    <a:pt x="727895" y="376470"/>
                  </a:cubicBezTo>
                  <a:cubicBezTo>
                    <a:pt x="727895" y="515644"/>
                    <a:pt x="608510" y="641642"/>
                    <a:pt x="415490" y="732846"/>
                  </a:cubicBezTo>
                  <a:lnTo>
                    <a:pt x="363948" y="752941"/>
                  </a:lnTo>
                  <a:lnTo>
                    <a:pt x="312405" y="732846"/>
                  </a:lnTo>
                  <a:cubicBezTo>
                    <a:pt x="119386" y="641642"/>
                    <a:pt x="0" y="515644"/>
                    <a:pt x="0" y="376470"/>
                  </a:cubicBezTo>
                  <a:cubicBezTo>
                    <a:pt x="0" y="237297"/>
                    <a:pt x="119386" y="111299"/>
                    <a:pt x="312405" y="20094"/>
                  </a:cubicBezTo>
                  <a:close/>
                </a:path>
              </a:pathLst>
            </a:custGeom>
            <a:solidFill>
              <a:srgbClr val="00BCF2">
                <a:alpha val="70000"/>
              </a:srgbClr>
            </a:solidFill>
            <a:ln w="381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9772A0-0D88-4117-A004-ECBDAA29728F}"/>
              </a:ext>
            </a:extLst>
          </p:cNvPr>
          <p:cNvGrpSpPr/>
          <p:nvPr/>
        </p:nvGrpSpPr>
        <p:grpSpPr>
          <a:xfrm>
            <a:off x="8946191" y="5003709"/>
            <a:ext cx="2133235" cy="1007983"/>
            <a:chOff x="8858662" y="4751921"/>
            <a:chExt cx="2133235" cy="10079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1E4010-1172-45C2-99F9-BC72123030CD}"/>
                </a:ext>
              </a:extLst>
            </p:cNvPr>
            <p:cNvSpPr/>
            <p:nvPr/>
          </p:nvSpPr>
          <p:spPr bwMode="auto">
            <a:xfrm>
              <a:off x="8858662" y="4751921"/>
              <a:ext cx="2133235" cy="1007983"/>
            </a:xfrm>
            <a:prstGeom prst="ellipse">
              <a:avLst/>
            </a:prstGeom>
            <a:solidFill>
              <a:srgbClr val="00BCF2"/>
            </a:solidFill>
            <a:ln w="381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4CB1A8-4B32-4D6B-97BD-3AB1778675B5}"/>
                </a:ext>
              </a:extLst>
            </p:cNvPr>
            <p:cNvSpPr/>
            <p:nvPr/>
          </p:nvSpPr>
          <p:spPr>
            <a:xfrm>
              <a:off x="9160488" y="4867094"/>
              <a:ext cx="15295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kern="0" dirty="0">
                  <a:solidFill>
                    <a:srgbClr val="FFFFFF"/>
                  </a:solidFill>
                  <a:latin typeface="Segoe UI Semilight"/>
                </a:rPr>
                <a:t>App permissions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E7897B-BCE6-4EAA-8DA8-0FACA9C1E53C}"/>
              </a:ext>
            </a:extLst>
          </p:cNvPr>
          <p:cNvCxnSpPr>
            <a:cxnSpLocks/>
          </p:cNvCxnSpPr>
          <p:nvPr/>
        </p:nvCxnSpPr>
        <p:spPr>
          <a:xfrm>
            <a:off x="5025006" y="3497262"/>
            <a:ext cx="0" cy="1095270"/>
          </a:xfrm>
          <a:prstGeom prst="line">
            <a:avLst/>
          </a:prstGeom>
          <a:noFill/>
          <a:ln w="28575" cap="flat" cmpd="sng" algn="ctr">
            <a:solidFill>
              <a:srgbClr val="E6E6E6"/>
            </a:solidFill>
            <a:prstDash val="solid"/>
            <a:headEnd type="none"/>
            <a:tailEnd type="non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2F9AFB-2577-46AF-A672-035851172801}"/>
              </a:ext>
            </a:extLst>
          </p:cNvPr>
          <p:cNvSpPr txBox="1"/>
          <p:nvPr/>
        </p:nvSpPr>
        <p:spPr>
          <a:xfrm>
            <a:off x="8403449" y="2834409"/>
            <a:ext cx="32187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pPr defTabSz="932742"/>
            <a:r>
              <a:rPr lang="en-US" sz="1800" dirty="0">
                <a:solidFill>
                  <a:srgbClr val="353535"/>
                </a:solidFill>
                <a:latin typeface="Segoe UI Semilight"/>
              </a:rPr>
              <a:t>Application permission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56580-4BF6-4520-9155-B53CFC6D793B}"/>
              </a:ext>
            </a:extLst>
          </p:cNvPr>
          <p:cNvSpPr txBox="1"/>
          <p:nvPr/>
        </p:nvSpPr>
        <p:spPr>
          <a:xfrm>
            <a:off x="2951427" y="2829950"/>
            <a:ext cx="45385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pPr defTabSz="932742">
              <a:defRPr/>
            </a:pPr>
            <a:r>
              <a:rPr lang="en-US" sz="1800" dirty="0">
                <a:solidFill>
                  <a:srgbClr val="353535"/>
                </a:solidFill>
                <a:latin typeface="Segoe UI Semilight"/>
              </a:rPr>
              <a:t>Delegated permission (user permission)</a:t>
            </a:r>
          </a:p>
        </p:txBody>
      </p:sp>
    </p:spTree>
    <p:extLst>
      <p:ext uri="{BB962C8B-B14F-4D97-AF65-F5344CB8AC3E}">
        <p14:creationId xmlns:p14="http://schemas.microsoft.com/office/powerpoint/2010/main" val="36818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Microsoft Graph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08FD21-B779-4EBE-B423-5379DBE4F70B}"/>
              </a:ext>
            </a:extLst>
          </p:cNvPr>
          <p:cNvSpPr txBox="1">
            <a:spLocks/>
          </p:cNvSpPr>
          <p:nvPr/>
        </p:nvSpPr>
        <p:spPr>
          <a:xfrm>
            <a:off x="277030" y="2674642"/>
            <a:ext cx="11884782" cy="1371033"/>
          </a:xfrm>
          <a:prstGeom prst="rect">
            <a:avLst/>
          </a:prstGeom>
        </p:spPr>
        <p:txBody>
          <a:bodyPr vert="horz" wrap="square" lIns="146246" tIns="91403" rIns="146246" bIns="9140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372">
              <a:defRPr/>
            </a:pPr>
            <a:r>
              <a:rPr lang="pt-PT" sz="8797" b="1" spc="0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Demonstration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D839C9-8E2D-48DF-BB68-C95F2947E1A0}"/>
              </a:ext>
            </a:extLst>
          </p:cNvPr>
          <p:cNvSpPr txBox="1">
            <a:spLocks/>
          </p:cNvSpPr>
          <p:nvPr/>
        </p:nvSpPr>
        <p:spPr>
          <a:xfrm>
            <a:off x="459897" y="4045676"/>
            <a:ext cx="11882419" cy="640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3198" spc="-102">
                <a:ln w="3175">
                  <a:noFill/>
                </a:ln>
                <a:cs typeface="Segoe UI" pitchFamily="34" charset="0"/>
              </a:rPr>
              <a:t>Microsoft Graph Explorer</a:t>
            </a:r>
            <a:endParaRPr lang="en-US" sz="3198" spc="-102" dirty="0">
              <a:ln w="3175">
                <a:noFill/>
              </a:ln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07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Microsoft Graph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6729-F8DE-4FF4-9ED1-22D7B0A78E47}"/>
              </a:ext>
            </a:extLst>
          </p:cNvPr>
          <p:cNvSpPr txBox="1"/>
          <p:nvPr/>
        </p:nvSpPr>
        <p:spPr>
          <a:xfrm>
            <a:off x="396427" y="3497262"/>
            <a:ext cx="2286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Active Directory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Users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profile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photo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direct reports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Groups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members</a:t>
            </a:r>
          </a:p>
          <a:p>
            <a:pPr defTabSz="932742"/>
            <a:r>
              <a:rPr lang="en-US" sz="2000">
                <a:solidFill>
                  <a:srgbClr val="353535"/>
                </a:solidFill>
                <a:latin typeface="Segoe UI Semilight"/>
              </a:rPr>
              <a:t>  conversations</a:t>
            </a:r>
            <a:endParaRPr lang="en-US" sz="2000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F53FB-6BBE-44B1-B6DA-93840C126ACD}"/>
              </a:ext>
            </a:extLst>
          </p:cNvPr>
          <p:cNvSpPr txBox="1"/>
          <p:nvPr/>
        </p:nvSpPr>
        <p:spPr>
          <a:xfrm>
            <a:off x="2884586" y="3497262"/>
            <a:ext cx="2286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SharePoint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 Sites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 Lists</a:t>
            </a:r>
            <a:endParaRPr lang="en-US" sz="2000" b="1" dirty="0">
              <a:solidFill>
                <a:srgbClr val="353535"/>
              </a:solidFill>
              <a:latin typeface="Segoe UI Semilight"/>
            </a:endParaRPr>
          </a:p>
          <a:p>
            <a:pPr defTabSz="932742"/>
            <a:endParaRPr lang="en-US" sz="2000" b="1" dirty="0">
              <a:solidFill>
                <a:srgbClr val="353535"/>
              </a:solidFill>
              <a:latin typeface="Segoe UI Semilight"/>
            </a:endParaRPr>
          </a:p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OneDrive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Files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upload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download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copy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versions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FA6BF-5867-43FA-A3D6-17AB83879443}"/>
              </a:ext>
            </a:extLst>
          </p:cNvPr>
          <p:cNvSpPr txBox="1"/>
          <p:nvPr/>
        </p:nvSpPr>
        <p:spPr>
          <a:xfrm>
            <a:off x="4982333" y="3497262"/>
            <a:ext cx="2286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Outlook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Mail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messages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folders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send message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Calendar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events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find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46C91-5B1B-4D8A-88CF-A3F253E8669E}"/>
              </a:ext>
            </a:extLst>
          </p:cNvPr>
          <p:cNvSpPr txBox="1"/>
          <p:nvPr/>
        </p:nvSpPr>
        <p:spPr>
          <a:xfrm>
            <a:off x="7275286" y="3497262"/>
            <a:ext cx="228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Excel</a:t>
            </a:r>
          </a:p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OneNote</a:t>
            </a:r>
          </a:p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Planner</a:t>
            </a:r>
          </a:p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Contacts</a:t>
            </a:r>
          </a:p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Directory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B95B-945E-4C20-A571-10CDDCA78FA4}"/>
              </a:ext>
            </a:extLst>
          </p:cNvPr>
          <p:cNvSpPr txBox="1"/>
          <p:nvPr/>
        </p:nvSpPr>
        <p:spPr>
          <a:xfrm>
            <a:off x="9568238" y="3497262"/>
            <a:ext cx="2286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353535"/>
                </a:solidFill>
                <a:latin typeface="Segoe UI Semilight"/>
              </a:rPr>
              <a:t>Beta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Teams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Insights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Project Rome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Devices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  Activities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Intune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Reports</a:t>
            </a:r>
          </a:p>
          <a:p>
            <a:pPr defTabSz="932742"/>
            <a:r>
              <a:rPr lang="en-US" sz="2000" dirty="0">
                <a:solidFill>
                  <a:srgbClr val="353535"/>
                </a:solidFill>
                <a:latin typeface="Segoe UI Semilight"/>
              </a:rPr>
              <a:t>…and much more</a:t>
            </a:r>
          </a:p>
        </p:txBody>
      </p:sp>
      <p:pic>
        <p:nvPicPr>
          <p:cNvPr id="11" name="Graphic 10" descr="Download from cloud">
            <a:extLst>
              <a:ext uri="{FF2B5EF4-FFF2-40B4-BE49-F238E27FC236}">
                <a16:creationId xmlns:a16="http://schemas.microsoft.com/office/drawing/2014/main" id="{BA2D27B8-D907-49B6-8D7A-A5331EB1F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966" y="1212849"/>
            <a:ext cx="1828541" cy="18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Microsoft Graph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7B14B25-1B7A-4E80-8699-E669C90D0372}"/>
              </a:ext>
            </a:extLst>
          </p:cNvPr>
          <p:cNvSpPr txBox="1">
            <a:spLocks/>
          </p:cNvSpPr>
          <p:nvPr/>
        </p:nvSpPr>
        <p:spPr>
          <a:xfrm>
            <a:off x="275481" y="1213175"/>
            <a:ext cx="6857156" cy="6831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the user 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4F603-C5A0-4CD0-B4A9-AEF37150CA8F}"/>
              </a:ext>
            </a:extLst>
          </p:cNvPr>
          <p:cNvSpPr txBox="1"/>
          <p:nvPr/>
        </p:nvSpPr>
        <p:spPr>
          <a:xfrm>
            <a:off x="2593650" y="4361625"/>
            <a:ext cx="988925" cy="689062"/>
          </a:xfrm>
          <a:prstGeom prst="rect">
            <a:avLst/>
          </a:prstGeom>
          <a:noFill/>
        </p:spPr>
        <p:txBody>
          <a:bodyPr wrap="none" lIns="186468" tIns="149175" rIns="186468" bIns="149175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Dan</a:t>
            </a:r>
            <a:endParaRPr lang="en-US" sz="244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CB23-36C9-4192-AC56-65AC60FAD96E}"/>
              </a:ext>
            </a:extLst>
          </p:cNvPr>
          <p:cNvSpPr txBox="1"/>
          <p:nvPr/>
        </p:nvSpPr>
        <p:spPr>
          <a:xfrm>
            <a:off x="6973824" y="1"/>
            <a:ext cx="5484990" cy="6994524"/>
          </a:xfrm>
          <a:prstGeom prst="rect">
            <a:avLst/>
          </a:prstGeom>
          <a:solidFill>
            <a:srgbClr val="FFFF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274320" tIns="149175" rIns="186468" bIns="149175" rtlCol="0">
            <a:noAutofit/>
          </a:bodyPr>
          <a:lstStyle/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/users/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"Dan",  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jobTitle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"PRINCIPAL PM MANAGER"   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/users/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/photo/$value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Stream image/jpeg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/users/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/manager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“Agnieszka", …}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/users/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directReports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"Jeff",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"Suresh",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memberOf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"Brits at Microsoft",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"Graph PM team", …}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52C2C-4A25-4EA5-9B58-623B337D66C5}"/>
              </a:ext>
            </a:extLst>
          </p:cNvPr>
          <p:cNvGrpSpPr/>
          <p:nvPr/>
        </p:nvGrpSpPr>
        <p:grpSpPr>
          <a:xfrm>
            <a:off x="987186" y="2814310"/>
            <a:ext cx="1995777" cy="1280491"/>
            <a:chOff x="1193585" y="1943729"/>
            <a:chExt cx="1957374" cy="12558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A6DA58-F33C-4E08-AD02-70874A5B6946}"/>
                </a:ext>
              </a:extLst>
            </p:cNvPr>
            <p:cNvGrpSpPr/>
            <p:nvPr/>
          </p:nvGrpSpPr>
          <p:grpSpPr>
            <a:xfrm>
              <a:off x="1193585" y="2333973"/>
              <a:ext cx="1957374" cy="865610"/>
              <a:chOff x="1193585" y="2333973"/>
              <a:chExt cx="1957374" cy="8656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BA6E457-F841-426B-B7C8-0A220C98CFB0}"/>
                  </a:ext>
                </a:extLst>
              </p:cNvPr>
              <p:cNvCxnSpPr>
                <a:cxnSpLocks/>
                <a:endCxn id="12" idx="5"/>
              </p:cNvCxnSpPr>
              <p:nvPr/>
            </p:nvCxnSpPr>
            <p:spPr>
              <a:xfrm flipH="1" flipV="1">
                <a:off x="2025893" y="2333973"/>
                <a:ext cx="1081201" cy="86561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>
                    <a:lumMod val="6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541CD6-7F19-4019-AE79-15728ED2AE70}"/>
                  </a:ext>
                </a:extLst>
              </p:cNvPr>
              <p:cNvSpPr txBox="1"/>
              <p:nvPr/>
            </p:nvSpPr>
            <p:spPr>
              <a:xfrm>
                <a:off x="1193585" y="2383004"/>
                <a:ext cx="1163710" cy="425616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 defTabSz="932563">
                  <a:lnSpc>
                    <a:spcPct val="90000"/>
                  </a:lnSpc>
                  <a:spcAft>
                    <a:spcPts val="612"/>
                  </a:spcAft>
                  <a:defRPr>
                    <a:solidFill>
                      <a:srgbClr val="0171C7"/>
                    </a:solidFill>
                    <a:latin typeface="Calibri" panose="020F0502020204030204"/>
                  </a:defRPr>
                </a:lvl1pPr>
              </a:lstStyle>
              <a:p>
                <a:pPr marL="0" marR="0" lvl="0" indent="0" algn="ctr" defTabSz="93256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rPr>
                  <a:t>Agnieszka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A28ED3-DA11-4D2B-BCE8-24DEB396162A}"/>
                  </a:ext>
                </a:extLst>
              </p:cNvPr>
              <p:cNvGrpSpPr/>
              <p:nvPr/>
            </p:nvGrpSpPr>
            <p:grpSpPr>
              <a:xfrm>
                <a:off x="2180501" y="2505458"/>
                <a:ext cx="970458" cy="461665"/>
                <a:chOff x="5958455" y="2399696"/>
                <a:chExt cx="970458" cy="461665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5E3192A-C0D6-4FD6-B5EB-9E0BE678C286}"/>
                    </a:ext>
                  </a:extLst>
                </p:cNvPr>
                <p:cNvSpPr/>
                <p:nvPr/>
              </p:nvSpPr>
              <p:spPr bwMode="auto">
                <a:xfrm>
                  <a:off x="6111551" y="2538463"/>
                  <a:ext cx="653143" cy="19952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2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1F8257-6B78-4838-92BC-5F89C1A56AE7}"/>
                    </a:ext>
                  </a:extLst>
                </p:cNvPr>
                <p:cNvSpPr txBox="1"/>
                <p:nvPr/>
              </p:nvSpPr>
              <p:spPr>
                <a:xfrm>
                  <a:off x="5958455" y="2399696"/>
                  <a:ext cx="970458" cy="461665"/>
                </a:xfrm>
                <a:prstGeom prst="rect">
                  <a:avLst/>
                </a:prstGeom>
                <a:noFill/>
              </p:spPr>
              <p:txBody>
                <a:bodyPr wrap="none" lIns="186468" tIns="149175" rIns="186468" bIns="149175" rtlCol="0">
                  <a:spAutoFit/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24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</a:rPr>
                    <a:t>manager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EA6145-F91F-43C7-A1D3-C6CAD2AC2DF0}"/>
                </a:ext>
              </a:extLst>
            </p:cNvPr>
            <p:cNvGrpSpPr/>
            <p:nvPr/>
          </p:nvGrpSpPr>
          <p:grpSpPr>
            <a:xfrm>
              <a:off x="1635648" y="1943729"/>
              <a:ext cx="457200" cy="457200"/>
              <a:chOff x="916973" y="3607407"/>
              <a:chExt cx="820389" cy="82296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90A3F4-CD3C-469C-9495-93CC3D5EDE27}"/>
                  </a:ext>
                </a:extLst>
              </p:cNvPr>
              <p:cNvSpPr/>
              <p:nvPr/>
            </p:nvSpPr>
            <p:spPr bwMode="auto">
              <a:xfrm>
                <a:off x="916973" y="3607407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10">
                <a:extLst>
                  <a:ext uri="{FF2B5EF4-FFF2-40B4-BE49-F238E27FC236}">
                    <a16:creationId xmlns:a16="http://schemas.microsoft.com/office/drawing/2014/main" id="{4591FE59-6178-4BF6-A18A-CA361541A2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610" y="3845419"/>
                <a:ext cx="337113" cy="346936"/>
              </a:xfrm>
              <a:custGeom>
                <a:avLst/>
                <a:gdLst>
                  <a:gd name="T0" fmla="*/ 120 w 120"/>
                  <a:gd name="T1" fmla="*/ 0 h 120"/>
                  <a:gd name="T2" fmla="*/ 0 w 120"/>
                  <a:gd name="T3" fmla="*/ 0 h 120"/>
                  <a:gd name="T4" fmla="*/ 0 w 120"/>
                  <a:gd name="T5" fmla="*/ 120 h 120"/>
                  <a:gd name="T6" fmla="*/ 24 w 120"/>
                  <a:gd name="T7" fmla="*/ 120 h 120"/>
                  <a:gd name="T8" fmla="*/ 24 w 120"/>
                  <a:gd name="T9" fmla="*/ 116 h 120"/>
                  <a:gd name="T10" fmla="*/ 60 w 120"/>
                  <a:gd name="T11" fmla="*/ 80 h 120"/>
                  <a:gd name="T12" fmla="*/ 96 w 120"/>
                  <a:gd name="T13" fmla="*/ 116 h 120"/>
                  <a:gd name="T14" fmla="*/ 96 w 120"/>
                  <a:gd name="T15" fmla="*/ 120 h 120"/>
                  <a:gd name="T16" fmla="*/ 120 w 120"/>
                  <a:gd name="T17" fmla="*/ 120 h 120"/>
                  <a:gd name="T18" fmla="*/ 120 w 120"/>
                  <a:gd name="T19" fmla="*/ 0 h 120"/>
                  <a:gd name="T20" fmla="*/ 36 w 120"/>
                  <a:gd name="T21" fmla="*/ 48 h 120"/>
                  <a:gd name="T22" fmla="*/ 60 w 120"/>
                  <a:gd name="T23" fmla="*/ 24 h 120"/>
                  <a:gd name="T24" fmla="*/ 84 w 120"/>
                  <a:gd name="T25" fmla="*/ 48 h 120"/>
                  <a:gd name="T26" fmla="*/ 60 w 120"/>
                  <a:gd name="T27" fmla="*/ 72 h 120"/>
                  <a:gd name="T28" fmla="*/ 36 w 120"/>
                  <a:gd name="T29" fmla="*/ 48 h 120"/>
                  <a:gd name="T30" fmla="*/ 112 w 120"/>
                  <a:gd name="T31" fmla="*/ 112 h 120"/>
                  <a:gd name="T32" fmla="*/ 104 w 120"/>
                  <a:gd name="T33" fmla="*/ 112 h 120"/>
                  <a:gd name="T34" fmla="*/ 77 w 120"/>
                  <a:gd name="T35" fmla="*/ 75 h 120"/>
                  <a:gd name="T36" fmla="*/ 92 w 120"/>
                  <a:gd name="T37" fmla="*/ 48 h 120"/>
                  <a:gd name="T38" fmla="*/ 60 w 120"/>
                  <a:gd name="T39" fmla="*/ 16 h 120"/>
                  <a:gd name="T40" fmla="*/ 28 w 120"/>
                  <a:gd name="T41" fmla="*/ 48 h 120"/>
                  <a:gd name="T42" fmla="*/ 43 w 120"/>
                  <a:gd name="T43" fmla="*/ 75 h 120"/>
                  <a:gd name="T44" fmla="*/ 16 w 120"/>
                  <a:gd name="T45" fmla="*/ 112 h 120"/>
                  <a:gd name="T46" fmla="*/ 8 w 120"/>
                  <a:gd name="T47" fmla="*/ 112 h 120"/>
                  <a:gd name="T48" fmla="*/ 8 w 120"/>
                  <a:gd name="T49" fmla="*/ 8 h 120"/>
                  <a:gd name="T50" fmla="*/ 112 w 120"/>
                  <a:gd name="T51" fmla="*/ 8 h 120"/>
                  <a:gd name="T52" fmla="*/ 112 w 120"/>
                  <a:gd name="T53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20" y="120"/>
                      <a:pt x="120" y="120"/>
                      <a:pt x="120" y="120"/>
                    </a:cubicBezTo>
                    <a:lnTo>
                      <a:pt x="120" y="0"/>
                    </a:lnTo>
                    <a:close/>
                    <a:moveTo>
                      <a:pt x="36" y="48"/>
                    </a:move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  <a:cubicBezTo>
                      <a:pt x="47" y="72"/>
                      <a:pt x="36" y="61"/>
                      <a:pt x="36" y="48"/>
                    </a:cubicBezTo>
                    <a:close/>
                    <a:moveTo>
                      <a:pt x="112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8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lnTo>
                      <a:pt x="112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23788-A1D6-4065-8D9F-438C68C1A1B4}"/>
              </a:ext>
            </a:extLst>
          </p:cNvPr>
          <p:cNvGrpSpPr/>
          <p:nvPr/>
        </p:nvGrpSpPr>
        <p:grpSpPr>
          <a:xfrm>
            <a:off x="3246129" y="3238578"/>
            <a:ext cx="2549458" cy="933366"/>
            <a:chOff x="3409056" y="2359839"/>
            <a:chExt cx="2500404" cy="9154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7AB1FF-B372-426C-880E-A9507BFCC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056" y="2644227"/>
              <a:ext cx="1296632" cy="63102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3162F0-717B-4021-8516-95CA733845DC}"/>
                </a:ext>
              </a:extLst>
            </p:cNvPr>
            <p:cNvGrpSpPr/>
            <p:nvPr/>
          </p:nvGrpSpPr>
          <p:grpSpPr>
            <a:xfrm>
              <a:off x="4593675" y="2359839"/>
              <a:ext cx="457200" cy="457200"/>
              <a:chOff x="1573571" y="4134409"/>
              <a:chExt cx="820389" cy="82296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ED737E3-FC84-499B-B816-B9066D10A4C7}"/>
                  </a:ext>
                </a:extLst>
              </p:cNvPr>
              <p:cNvSpPr/>
              <p:nvPr/>
            </p:nvSpPr>
            <p:spPr bwMode="auto">
              <a:xfrm>
                <a:off x="1573571" y="4134409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Freeform 107">
                <a:extLst>
                  <a:ext uri="{FF2B5EF4-FFF2-40B4-BE49-F238E27FC236}">
                    <a16:creationId xmlns:a16="http://schemas.microsoft.com/office/drawing/2014/main" id="{83AEE1F2-DBEF-40F6-8E5B-A37619F462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1307" y="4360809"/>
                <a:ext cx="464916" cy="370161"/>
              </a:xfrm>
              <a:custGeom>
                <a:avLst/>
                <a:gdLst>
                  <a:gd name="T0" fmla="*/ 0 w 128"/>
                  <a:gd name="T1" fmla="*/ 56 h 104"/>
                  <a:gd name="T2" fmla="*/ 8 w 128"/>
                  <a:gd name="T3" fmla="*/ 56 h 104"/>
                  <a:gd name="T4" fmla="*/ 24 w 128"/>
                  <a:gd name="T5" fmla="*/ 40 h 104"/>
                  <a:gd name="T6" fmla="*/ 40 w 128"/>
                  <a:gd name="T7" fmla="*/ 56 h 104"/>
                  <a:gd name="T8" fmla="*/ 50 w 128"/>
                  <a:gd name="T9" fmla="*/ 75 h 104"/>
                  <a:gd name="T10" fmla="*/ 32 w 128"/>
                  <a:gd name="T11" fmla="*/ 104 h 104"/>
                  <a:gd name="T12" fmla="*/ 40 w 128"/>
                  <a:gd name="T13" fmla="*/ 104 h 104"/>
                  <a:gd name="T14" fmla="*/ 64 w 128"/>
                  <a:gd name="T15" fmla="*/ 80 h 104"/>
                  <a:gd name="T16" fmla="*/ 88 w 128"/>
                  <a:gd name="T17" fmla="*/ 104 h 104"/>
                  <a:gd name="T18" fmla="*/ 96 w 128"/>
                  <a:gd name="T19" fmla="*/ 104 h 104"/>
                  <a:gd name="T20" fmla="*/ 78 w 128"/>
                  <a:gd name="T21" fmla="*/ 75 h 104"/>
                  <a:gd name="T22" fmla="*/ 88 w 128"/>
                  <a:gd name="T23" fmla="*/ 56 h 104"/>
                  <a:gd name="T24" fmla="*/ 104 w 128"/>
                  <a:gd name="T25" fmla="*/ 40 h 104"/>
                  <a:gd name="T26" fmla="*/ 120 w 128"/>
                  <a:gd name="T27" fmla="*/ 56 h 104"/>
                  <a:gd name="T28" fmla="*/ 128 w 128"/>
                  <a:gd name="T29" fmla="*/ 56 h 104"/>
                  <a:gd name="T30" fmla="*/ 117 w 128"/>
                  <a:gd name="T31" fmla="*/ 36 h 104"/>
                  <a:gd name="T32" fmla="*/ 124 w 128"/>
                  <a:gd name="T33" fmla="*/ 20 h 104"/>
                  <a:gd name="T34" fmla="*/ 104 w 128"/>
                  <a:gd name="T35" fmla="*/ 0 h 104"/>
                  <a:gd name="T36" fmla="*/ 84 w 128"/>
                  <a:gd name="T37" fmla="*/ 20 h 104"/>
                  <a:gd name="T38" fmla="*/ 92 w 128"/>
                  <a:gd name="T39" fmla="*/ 36 h 104"/>
                  <a:gd name="T40" fmla="*/ 84 w 128"/>
                  <a:gd name="T41" fmla="*/ 43 h 104"/>
                  <a:gd name="T42" fmla="*/ 64 w 128"/>
                  <a:gd name="T43" fmla="*/ 32 h 104"/>
                  <a:gd name="T44" fmla="*/ 44 w 128"/>
                  <a:gd name="T45" fmla="*/ 43 h 104"/>
                  <a:gd name="T46" fmla="*/ 37 w 128"/>
                  <a:gd name="T47" fmla="*/ 36 h 104"/>
                  <a:gd name="T48" fmla="*/ 44 w 128"/>
                  <a:gd name="T49" fmla="*/ 20 h 104"/>
                  <a:gd name="T50" fmla="*/ 24 w 128"/>
                  <a:gd name="T51" fmla="*/ 0 h 104"/>
                  <a:gd name="T52" fmla="*/ 4 w 128"/>
                  <a:gd name="T53" fmla="*/ 20 h 104"/>
                  <a:gd name="T54" fmla="*/ 12 w 128"/>
                  <a:gd name="T55" fmla="*/ 36 h 104"/>
                  <a:gd name="T56" fmla="*/ 0 w 128"/>
                  <a:gd name="T57" fmla="*/ 56 h 104"/>
                  <a:gd name="T58" fmla="*/ 104 w 128"/>
                  <a:gd name="T59" fmla="*/ 8 h 104"/>
                  <a:gd name="T60" fmla="*/ 116 w 128"/>
                  <a:gd name="T61" fmla="*/ 20 h 104"/>
                  <a:gd name="T62" fmla="*/ 104 w 128"/>
                  <a:gd name="T63" fmla="*/ 32 h 104"/>
                  <a:gd name="T64" fmla="*/ 92 w 128"/>
                  <a:gd name="T65" fmla="*/ 20 h 104"/>
                  <a:gd name="T66" fmla="*/ 104 w 128"/>
                  <a:gd name="T67" fmla="*/ 8 h 104"/>
                  <a:gd name="T68" fmla="*/ 64 w 128"/>
                  <a:gd name="T69" fmla="*/ 40 h 104"/>
                  <a:gd name="T70" fmla="*/ 80 w 128"/>
                  <a:gd name="T71" fmla="*/ 56 h 104"/>
                  <a:gd name="T72" fmla="*/ 64 w 128"/>
                  <a:gd name="T73" fmla="*/ 72 h 104"/>
                  <a:gd name="T74" fmla="*/ 48 w 128"/>
                  <a:gd name="T75" fmla="*/ 56 h 104"/>
                  <a:gd name="T76" fmla="*/ 64 w 128"/>
                  <a:gd name="T77" fmla="*/ 40 h 104"/>
                  <a:gd name="T78" fmla="*/ 24 w 128"/>
                  <a:gd name="T79" fmla="*/ 8 h 104"/>
                  <a:gd name="T80" fmla="*/ 36 w 128"/>
                  <a:gd name="T81" fmla="*/ 20 h 104"/>
                  <a:gd name="T82" fmla="*/ 24 w 128"/>
                  <a:gd name="T83" fmla="*/ 32 h 104"/>
                  <a:gd name="T84" fmla="*/ 12 w 128"/>
                  <a:gd name="T85" fmla="*/ 20 h 104"/>
                  <a:gd name="T86" fmla="*/ 24 w 128"/>
                  <a:gd name="T87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5"/>
                    </a:cubicBezTo>
                    <a:cubicBezTo>
                      <a:pt x="40" y="81"/>
                      <a:pt x="32" y="91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1"/>
                      <a:pt x="89" y="81"/>
                      <a:pt x="78" y="75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7"/>
                      <a:pt x="124" y="40"/>
                      <a:pt x="117" y="36"/>
                    </a:cubicBez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7"/>
                      <a:pt x="86" y="40"/>
                      <a:pt x="84" y="43"/>
                    </a:cubicBezTo>
                    <a:cubicBezTo>
                      <a:pt x="80" y="36"/>
                      <a:pt x="73" y="32"/>
                      <a:pt x="64" y="32"/>
                    </a:cubicBezTo>
                    <a:cubicBezTo>
                      <a:pt x="56" y="32"/>
                      <a:pt x="49" y="36"/>
                      <a:pt x="44" y="43"/>
                    </a:cubicBezTo>
                    <a:cubicBezTo>
                      <a:pt x="42" y="40"/>
                      <a:pt x="40" y="37"/>
                      <a:pt x="37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7"/>
                      <a:pt x="0" y="56"/>
                    </a:cubicBezTo>
                    <a:close/>
                    <a:moveTo>
                      <a:pt x="104" y="8"/>
                    </a:moveTo>
                    <a:cubicBezTo>
                      <a:pt x="111" y="8"/>
                      <a:pt x="116" y="13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8" y="32"/>
                      <a:pt x="92" y="27"/>
                      <a:pt x="92" y="20"/>
                    </a:cubicBezTo>
                    <a:cubicBezTo>
                      <a:pt x="92" y="13"/>
                      <a:pt x="98" y="8"/>
                      <a:pt x="104" y="8"/>
                    </a:cubicBezTo>
                    <a:close/>
                    <a:moveTo>
                      <a:pt x="64" y="40"/>
                    </a:move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lose/>
                    <a:moveTo>
                      <a:pt x="24" y="8"/>
                    </a:moveTo>
                    <a:cubicBezTo>
                      <a:pt x="31" y="8"/>
                      <a:pt x="36" y="13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8" y="32"/>
                      <a:pt x="12" y="27"/>
                      <a:pt x="12" y="20"/>
                    </a:cubicBezTo>
                    <a:cubicBezTo>
                      <a:pt x="12" y="13"/>
                      <a:pt x="18" y="8"/>
                      <a:pt x="2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2D7865-F404-4812-A58C-C024340C446D}"/>
                </a:ext>
              </a:extLst>
            </p:cNvPr>
            <p:cNvSpPr txBox="1"/>
            <p:nvPr/>
          </p:nvSpPr>
          <p:spPr>
            <a:xfrm>
              <a:off x="5023831" y="2387935"/>
              <a:ext cx="885629" cy="425616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defTabSz="932563">
                <a:lnSpc>
                  <a:spcPct val="90000"/>
                </a:lnSpc>
                <a:spcAft>
                  <a:spcPts val="612"/>
                </a:spcAft>
                <a:defRPr>
                  <a:solidFill>
                    <a:srgbClr val="0171C7"/>
                  </a:solidFill>
                  <a:latin typeface="Calibri" panose="020F0502020204030204"/>
                </a:defRPr>
              </a:lvl1pPr>
            </a:lstStyle>
            <a:p>
              <a:pPr marL="0" marR="0" lvl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Groups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17F9EF-1A42-4144-AD0A-8AD523BC3C7F}"/>
                </a:ext>
              </a:extLst>
            </p:cNvPr>
            <p:cNvGrpSpPr/>
            <p:nvPr/>
          </p:nvGrpSpPr>
          <p:grpSpPr>
            <a:xfrm>
              <a:off x="3587414" y="2737920"/>
              <a:ext cx="1101905" cy="461665"/>
              <a:chOff x="3567007" y="1091696"/>
              <a:chExt cx="1101905" cy="46166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A04511-CB92-4710-9613-165C5B337DA0}"/>
                  </a:ext>
                </a:extLst>
              </p:cNvPr>
              <p:cNvSpPr/>
              <p:nvPr/>
            </p:nvSpPr>
            <p:spPr bwMode="auto">
              <a:xfrm>
                <a:off x="3734835" y="1212500"/>
                <a:ext cx="766251" cy="192339"/>
              </a:xfrm>
              <a:prstGeom prst="rect">
                <a:avLst/>
              </a:prstGeom>
              <a:solidFill>
                <a:srgbClr val="40404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3234" tIns="93234" rIns="34968" bIns="34968" rtlCol="0" anchor="b" anchorCtr="0"/>
              <a:lstStyle/>
              <a:p>
                <a:pPr marL="0" marR="0" lvl="0" indent="0" algn="ctr" defTabSz="95059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1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0C3404-B459-4292-8C72-FBC50BA3A2E2}"/>
                  </a:ext>
                </a:extLst>
              </p:cNvPr>
              <p:cNvSpPr txBox="1"/>
              <p:nvPr/>
            </p:nvSpPr>
            <p:spPr>
              <a:xfrm>
                <a:off x="3567007" y="1091696"/>
                <a:ext cx="1101905" cy="461665"/>
              </a:xfrm>
              <a:prstGeom prst="rect">
                <a:avLst/>
              </a:prstGeom>
              <a:noFill/>
            </p:spPr>
            <p:txBody>
              <a:bodyPr wrap="none" lIns="186468" tIns="149175" rIns="186468" bIns="149175" rtlCol="0">
                <a:spAutoFit/>
              </a:bodyPr>
              <a:lstStyle/>
              <a:p>
                <a:pPr marL="0" marR="0" lvl="0" indent="0" defTabSz="93256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24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</a:rPr>
                  <a:t>memberOf</a:t>
                </a:r>
                <a:endParaRPr kumimoji="0" lang="en-US" sz="122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60F663-B1C6-44BF-B444-089E8FFAE9D5}"/>
              </a:ext>
            </a:extLst>
          </p:cNvPr>
          <p:cNvGrpSpPr>
            <a:grpSpLocks noChangeAspect="1"/>
          </p:cNvGrpSpPr>
          <p:nvPr/>
        </p:nvGrpSpPr>
        <p:grpSpPr>
          <a:xfrm>
            <a:off x="2829294" y="3985348"/>
            <a:ext cx="483594" cy="483592"/>
            <a:chOff x="3245478" y="4834995"/>
            <a:chExt cx="643734" cy="643732"/>
          </a:xfrm>
          <a:solidFill>
            <a:srgbClr val="002050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155A365-4176-485F-9725-6A2A088DE4CC}"/>
                </a:ext>
              </a:extLst>
            </p:cNvPr>
            <p:cNvSpPr/>
            <p:nvPr/>
          </p:nvSpPr>
          <p:spPr bwMode="auto">
            <a:xfrm>
              <a:off x="3245478" y="4834995"/>
              <a:ext cx="643734" cy="643732"/>
            </a:xfrm>
            <a:prstGeom prst="ellipse">
              <a:avLst/>
            </a:prstGeom>
            <a:solidFill>
              <a:srgbClr val="00BCF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798F1F6-828E-4D03-9EA2-92B7A1C03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377" y="5048517"/>
              <a:ext cx="193936" cy="21668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rgbClr val="00BCF2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FAE39E-9C49-4D9A-85CF-1626CCB957F0}"/>
              </a:ext>
            </a:extLst>
          </p:cNvPr>
          <p:cNvGrpSpPr/>
          <p:nvPr/>
        </p:nvGrpSpPr>
        <p:grpSpPr>
          <a:xfrm>
            <a:off x="2158654" y="4870790"/>
            <a:ext cx="1853699" cy="1476414"/>
            <a:chOff x="2158654" y="4870790"/>
            <a:chExt cx="1853699" cy="147641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8DEF48-E012-44D0-B340-B4B37EAA8FAD}"/>
                </a:ext>
              </a:extLst>
            </p:cNvPr>
            <p:cNvCxnSpPr>
              <a:cxnSpLocks/>
              <a:stCxn id="41" idx="19"/>
            </p:cNvCxnSpPr>
            <p:nvPr/>
          </p:nvCxnSpPr>
          <p:spPr>
            <a:xfrm flipH="1" flipV="1">
              <a:off x="3286722" y="4870790"/>
              <a:ext cx="303906" cy="75653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1FFF35F-75CC-460A-8F11-6D0AF5A45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274" y="4874693"/>
              <a:ext cx="405020" cy="80152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F27C0C-92F1-4C36-991F-CB6092708F1E}"/>
                </a:ext>
              </a:extLst>
            </p:cNvPr>
            <p:cNvSpPr/>
            <p:nvPr/>
          </p:nvSpPr>
          <p:spPr bwMode="auto">
            <a:xfrm>
              <a:off x="2173148" y="5015556"/>
              <a:ext cx="1734016" cy="203434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ffectLst/>
          </p:spPr>
          <p:txBody>
            <a:bodyPr lIns="93234" tIns="93234" rIns="34968" bIns="34968" rtlCol="0" anchor="b" anchorCtr="0"/>
            <a:lstStyle/>
            <a:p>
              <a:pPr marL="0" marR="0" lvl="0" indent="0" algn="ctr" defTabSz="9505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2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891172-9204-4E7D-9F6E-C4D10431FA98}"/>
                </a:ext>
              </a:extLst>
            </p:cNvPr>
            <p:cNvSpPr txBox="1"/>
            <p:nvPr/>
          </p:nvSpPr>
          <p:spPr>
            <a:xfrm>
              <a:off x="2340578" y="5035808"/>
              <a:ext cx="1368630" cy="169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rPr>
                <a:t>directReports</a:t>
              </a:r>
              <a:endPara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487C-9779-4207-8918-DFAF923D5FAF}"/>
                </a:ext>
              </a:extLst>
            </p:cNvPr>
            <p:cNvSpPr txBox="1"/>
            <p:nvPr/>
          </p:nvSpPr>
          <p:spPr>
            <a:xfrm>
              <a:off x="2158654" y="5913239"/>
              <a:ext cx="516488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Jeff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2B6FCC-796A-4EA3-8D1B-472B3F4C05C9}"/>
                </a:ext>
              </a:extLst>
            </p:cNvPr>
            <p:cNvSpPr txBox="1"/>
            <p:nvPr/>
          </p:nvSpPr>
          <p:spPr>
            <a:xfrm>
              <a:off x="3167058" y="5913239"/>
              <a:ext cx="845295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Suresh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67BDCD-5496-4236-8EDA-F409723AC7C4}"/>
                </a:ext>
              </a:extLst>
            </p:cNvPr>
            <p:cNvGrpSpPr/>
            <p:nvPr/>
          </p:nvGrpSpPr>
          <p:grpSpPr>
            <a:xfrm>
              <a:off x="2208932" y="5466302"/>
              <a:ext cx="466168" cy="466169"/>
              <a:chOff x="287931" y="3607407"/>
              <a:chExt cx="820390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7C76834-DECD-40A3-9F97-4103350F4351}"/>
                  </a:ext>
                </a:extLst>
              </p:cNvPr>
              <p:cNvSpPr/>
              <p:nvPr/>
            </p:nvSpPr>
            <p:spPr bwMode="auto">
              <a:xfrm>
                <a:off x="287931" y="3607407"/>
                <a:ext cx="820390" cy="822960"/>
              </a:xfrm>
              <a:prstGeom prst="ellipse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110">
                <a:extLst>
                  <a:ext uri="{FF2B5EF4-FFF2-40B4-BE49-F238E27FC236}">
                    <a16:creationId xmlns:a16="http://schemas.microsoft.com/office/drawing/2014/main" id="{BA0B7999-64FD-4BC5-A373-178701243F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66" y="3845419"/>
                <a:ext cx="337113" cy="346935"/>
              </a:xfrm>
              <a:custGeom>
                <a:avLst/>
                <a:gdLst>
                  <a:gd name="T0" fmla="*/ 120 w 120"/>
                  <a:gd name="T1" fmla="*/ 0 h 120"/>
                  <a:gd name="T2" fmla="*/ 0 w 120"/>
                  <a:gd name="T3" fmla="*/ 0 h 120"/>
                  <a:gd name="T4" fmla="*/ 0 w 120"/>
                  <a:gd name="T5" fmla="*/ 120 h 120"/>
                  <a:gd name="T6" fmla="*/ 24 w 120"/>
                  <a:gd name="T7" fmla="*/ 120 h 120"/>
                  <a:gd name="T8" fmla="*/ 24 w 120"/>
                  <a:gd name="T9" fmla="*/ 116 h 120"/>
                  <a:gd name="T10" fmla="*/ 60 w 120"/>
                  <a:gd name="T11" fmla="*/ 80 h 120"/>
                  <a:gd name="T12" fmla="*/ 96 w 120"/>
                  <a:gd name="T13" fmla="*/ 116 h 120"/>
                  <a:gd name="T14" fmla="*/ 96 w 120"/>
                  <a:gd name="T15" fmla="*/ 120 h 120"/>
                  <a:gd name="T16" fmla="*/ 120 w 120"/>
                  <a:gd name="T17" fmla="*/ 120 h 120"/>
                  <a:gd name="T18" fmla="*/ 120 w 120"/>
                  <a:gd name="T19" fmla="*/ 0 h 120"/>
                  <a:gd name="T20" fmla="*/ 36 w 120"/>
                  <a:gd name="T21" fmla="*/ 48 h 120"/>
                  <a:gd name="T22" fmla="*/ 60 w 120"/>
                  <a:gd name="T23" fmla="*/ 24 h 120"/>
                  <a:gd name="T24" fmla="*/ 84 w 120"/>
                  <a:gd name="T25" fmla="*/ 48 h 120"/>
                  <a:gd name="T26" fmla="*/ 60 w 120"/>
                  <a:gd name="T27" fmla="*/ 72 h 120"/>
                  <a:gd name="T28" fmla="*/ 36 w 120"/>
                  <a:gd name="T29" fmla="*/ 48 h 120"/>
                  <a:gd name="T30" fmla="*/ 112 w 120"/>
                  <a:gd name="T31" fmla="*/ 112 h 120"/>
                  <a:gd name="T32" fmla="*/ 104 w 120"/>
                  <a:gd name="T33" fmla="*/ 112 h 120"/>
                  <a:gd name="T34" fmla="*/ 77 w 120"/>
                  <a:gd name="T35" fmla="*/ 75 h 120"/>
                  <a:gd name="T36" fmla="*/ 92 w 120"/>
                  <a:gd name="T37" fmla="*/ 48 h 120"/>
                  <a:gd name="T38" fmla="*/ 60 w 120"/>
                  <a:gd name="T39" fmla="*/ 16 h 120"/>
                  <a:gd name="T40" fmla="*/ 28 w 120"/>
                  <a:gd name="T41" fmla="*/ 48 h 120"/>
                  <a:gd name="T42" fmla="*/ 43 w 120"/>
                  <a:gd name="T43" fmla="*/ 75 h 120"/>
                  <a:gd name="T44" fmla="*/ 16 w 120"/>
                  <a:gd name="T45" fmla="*/ 112 h 120"/>
                  <a:gd name="T46" fmla="*/ 8 w 120"/>
                  <a:gd name="T47" fmla="*/ 112 h 120"/>
                  <a:gd name="T48" fmla="*/ 8 w 120"/>
                  <a:gd name="T49" fmla="*/ 8 h 120"/>
                  <a:gd name="T50" fmla="*/ 112 w 120"/>
                  <a:gd name="T51" fmla="*/ 8 h 120"/>
                  <a:gd name="T52" fmla="*/ 112 w 120"/>
                  <a:gd name="T53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20" y="120"/>
                      <a:pt x="120" y="120"/>
                      <a:pt x="120" y="120"/>
                    </a:cubicBezTo>
                    <a:lnTo>
                      <a:pt x="120" y="0"/>
                    </a:lnTo>
                    <a:close/>
                    <a:moveTo>
                      <a:pt x="36" y="48"/>
                    </a:move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  <a:cubicBezTo>
                      <a:pt x="47" y="72"/>
                      <a:pt x="36" y="61"/>
                      <a:pt x="36" y="48"/>
                    </a:cubicBezTo>
                    <a:close/>
                    <a:moveTo>
                      <a:pt x="112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8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lnTo>
                      <a:pt x="112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A2AE1C-B701-4593-B3D3-40DE03DA67E8}"/>
                </a:ext>
              </a:extLst>
            </p:cNvPr>
            <p:cNvGrpSpPr/>
            <p:nvPr/>
          </p:nvGrpSpPr>
          <p:grpSpPr>
            <a:xfrm>
              <a:off x="3357544" y="5466302"/>
              <a:ext cx="466168" cy="466169"/>
              <a:chOff x="742191" y="3607407"/>
              <a:chExt cx="820389" cy="82296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02C78E0-D57B-491F-B0F6-C322A91686A1}"/>
                  </a:ext>
                </a:extLst>
              </p:cNvPr>
              <p:cNvSpPr/>
              <p:nvPr/>
            </p:nvSpPr>
            <p:spPr bwMode="auto">
              <a:xfrm>
                <a:off x="742191" y="3607407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Freeform 110">
                <a:extLst>
                  <a:ext uri="{FF2B5EF4-FFF2-40B4-BE49-F238E27FC236}">
                    <a16:creationId xmlns:a16="http://schemas.microsoft.com/office/drawing/2014/main" id="{3109F6EF-9988-44FE-900A-B3F26EEF6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828" y="3845419"/>
                <a:ext cx="337113" cy="346935"/>
              </a:xfrm>
              <a:custGeom>
                <a:avLst/>
                <a:gdLst>
                  <a:gd name="T0" fmla="*/ 120 w 120"/>
                  <a:gd name="T1" fmla="*/ 0 h 120"/>
                  <a:gd name="T2" fmla="*/ 0 w 120"/>
                  <a:gd name="T3" fmla="*/ 0 h 120"/>
                  <a:gd name="T4" fmla="*/ 0 w 120"/>
                  <a:gd name="T5" fmla="*/ 120 h 120"/>
                  <a:gd name="T6" fmla="*/ 24 w 120"/>
                  <a:gd name="T7" fmla="*/ 120 h 120"/>
                  <a:gd name="T8" fmla="*/ 24 w 120"/>
                  <a:gd name="T9" fmla="*/ 116 h 120"/>
                  <a:gd name="T10" fmla="*/ 60 w 120"/>
                  <a:gd name="T11" fmla="*/ 80 h 120"/>
                  <a:gd name="T12" fmla="*/ 96 w 120"/>
                  <a:gd name="T13" fmla="*/ 116 h 120"/>
                  <a:gd name="T14" fmla="*/ 96 w 120"/>
                  <a:gd name="T15" fmla="*/ 120 h 120"/>
                  <a:gd name="T16" fmla="*/ 120 w 120"/>
                  <a:gd name="T17" fmla="*/ 120 h 120"/>
                  <a:gd name="T18" fmla="*/ 120 w 120"/>
                  <a:gd name="T19" fmla="*/ 0 h 120"/>
                  <a:gd name="T20" fmla="*/ 36 w 120"/>
                  <a:gd name="T21" fmla="*/ 48 h 120"/>
                  <a:gd name="T22" fmla="*/ 60 w 120"/>
                  <a:gd name="T23" fmla="*/ 24 h 120"/>
                  <a:gd name="T24" fmla="*/ 84 w 120"/>
                  <a:gd name="T25" fmla="*/ 48 h 120"/>
                  <a:gd name="T26" fmla="*/ 60 w 120"/>
                  <a:gd name="T27" fmla="*/ 72 h 120"/>
                  <a:gd name="T28" fmla="*/ 36 w 120"/>
                  <a:gd name="T29" fmla="*/ 48 h 120"/>
                  <a:gd name="T30" fmla="*/ 112 w 120"/>
                  <a:gd name="T31" fmla="*/ 112 h 120"/>
                  <a:gd name="T32" fmla="*/ 104 w 120"/>
                  <a:gd name="T33" fmla="*/ 112 h 120"/>
                  <a:gd name="T34" fmla="*/ 77 w 120"/>
                  <a:gd name="T35" fmla="*/ 75 h 120"/>
                  <a:gd name="T36" fmla="*/ 92 w 120"/>
                  <a:gd name="T37" fmla="*/ 48 h 120"/>
                  <a:gd name="T38" fmla="*/ 60 w 120"/>
                  <a:gd name="T39" fmla="*/ 16 h 120"/>
                  <a:gd name="T40" fmla="*/ 28 w 120"/>
                  <a:gd name="T41" fmla="*/ 48 h 120"/>
                  <a:gd name="T42" fmla="*/ 43 w 120"/>
                  <a:gd name="T43" fmla="*/ 75 h 120"/>
                  <a:gd name="T44" fmla="*/ 16 w 120"/>
                  <a:gd name="T45" fmla="*/ 112 h 120"/>
                  <a:gd name="T46" fmla="*/ 8 w 120"/>
                  <a:gd name="T47" fmla="*/ 112 h 120"/>
                  <a:gd name="T48" fmla="*/ 8 w 120"/>
                  <a:gd name="T49" fmla="*/ 8 h 120"/>
                  <a:gd name="T50" fmla="*/ 112 w 120"/>
                  <a:gd name="T51" fmla="*/ 8 h 120"/>
                  <a:gd name="T52" fmla="*/ 112 w 120"/>
                  <a:gd name="T53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20" y="120"/>
                      <a:pt x="120" y="120"/>
                      <a:pt x="120" y="120"/>
                    </a:cubicBezTo>
                    <a:lnTo>
                      <a:pt x="120" y="0"/>
                    </a:lnTo>
                    <a:close/>
                    <a:moveTo>
                      <a:pt x="36" y="48"/>
                    </a:move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  <a:cubicBezTo>
                      <a:pt x="47" y="72"/>
                      <a:pt x="36" y="61"/>
                      <a:pt x="36" y="48"/>
                    </a:cubicBezTo>
                    <a:close/>
                    <a:moveTo>
                      <a:pt x="112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8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lnTo>
                      <a:pt x="112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9BE038C-81FD-4E64-8EF0-6155935B72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33" y="3958315"/>
            <a:ext cx="539426" cy="547059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721A785-B864-40ED-B715-130508C8DF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208" y="5397192"/>
            <a:ext cx="589028" cy="5849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5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7F45C3-2268-4F09-BC64-29244D42B213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Microsoft Graph 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FAEC0F-14A7-4A08-B6E9-EA5ADEE570E7}"/>
              </a:ext>
            </a:extLst>
          </p:cNvPr>
          <p:cNvSpPr txBox="1">
            <a:spLocks/>
          </p:cNvSpPr>
          <p:nvPr/>
        </p:nvSpPr>
        <p:spPr>
          <a:xfrm>
            <a:off x="275482" y="1213175"/>
            <a:ext cx="6857155" cy="6831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insights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based on activities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2A025-E226-4AB4-95B9-8B1911299BE4}"/>
              </a:ext>
            </a:extLst>
          </p:cNvPr>
          <p:cNvSpPr txBox="1"/>
          <p:nvPr/>
        </p:nvSpPr>
        <p:spPr>
          <a:xfrm>
            <a:off x="6973824" y="0"/>
            <a:ext cx="5462651" cy="6994525"/>
          </a:xfrm>
          <a:prstGeom prst="rect">
            <a:avLst/>
          </a:prstGeom>
          <a:solidFill>
            <a:srgbClr val="FFFF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274320" tIns="149175" rIns="186468" bIns="149175" rtlCol="0">
            <a:noAutofit/>
          </a:bodyPr>
          <a:lstStyle/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/me/insights/trending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{"name": "presentation.pptx",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{"name": "forecast.xlsx", …}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/me/drive/recent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{"name": "guidelines.pptx",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{"name": "budget.xlsx", …}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/me/people/?$search="topic: planning"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“Yina",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{"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“Dmitry", …},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POST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findMeetingTimes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"attendees": [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{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"type": "required", 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emailAddress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{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  "address": "ana@contoso.com"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}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], 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meetingDuration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"2h"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AB654-167C-4FAD-A571-E9D773571C43}"/>
              </a:ext>
            </a:extLst>
          </p:cNvPr>
          <p:cNvSpPr txBox="1"/>
          <p:nvPr/>
        </p:nvSpPr>
        <p:spPr>
          <a:xfrm>
            <a:off x="172454" y="2685783"/>
            <a:ext cx="1499292" cy="79393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Trending</a:t>
            </a:r>
            <a:br>
              <a:rPr lang="en-US">
                <a:solidFill>
                  <a:srgbClr val="505050"/>
                </a:solidFill>
                <a:latin typeface="Segoe UI"/>
              </a:rPr>
            </a:br>
            <a:r>
              <a:rPr lang="en-US">
                <a:solidFill>
                  <a:srgbClr val="505050"/>
                </a:solidFill>
                <a:latin typeface="Segoe UI"/>
              </a:rPr>
              <a:t>Documents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B2946-BD00-4090-B51F-158A31ACF6A1}"/>
              </a:ext>
            </a:extLst>
          </p:cNvPr>
          <p:cNvSpPr txBox="1"/>
          <p:nvPr/>
        </p:nvSpPr>
        <p:spPr>
          <a:xfrm>
            <a:off x="4203515" y="4883788"/>
            <a:ext cx="1716617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People I’m working with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0DE2-685F-4F9D-858F-0B9BFB5DC601}"/>
              </a:ext>
            </a:extLst>
          </p:cNvPr>
          <p:cNvSpPr txBox="1"/>
          <p:nvPr/>
        </p:nvSpPr>
        <p:spPr>
          <a:xfrm>
            <a:off x="161095" y="3909418"/>
            <a:ext cx="1630817" cy="1043235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Find me the best time to meet Ana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F41A8-5947-4D15-815C-648CA67E6D80}"/>
              </a:ext>
            </a:extLst>
          </p:cNvPr>
          <p:cNvCxnSpPr>
            <a:cxnSpLocks/>
          </p:cNvCxnSpPr>
          <p:nvPr/>
        </p:nvCxnSpPr>
        <p:spPr>
          <a:xfrm>
            <a:off x="1982693" y="3194968"/>
            <a:ext cx="946152" cy="91156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261491-24F8-4DCB-994C-D9A87EEB4830}"/>
              </a:ext>
            </a:extLst>
          </p:cNvPr>
          <p:cNvCxnSpPr>
            <a:cxnSpLocks/>
          </p:cNvCxnSpPr>
          <p:nvPr/>
        </p:nvCxnSpPr>
        <p:spPr>
          <a:xfrm flipH="1" flipV="1">
            <a:off x="3223818" y="4363438"/>
            <a:ext cx="700099" cy="76992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B1465F-CD14-4200-9BBB-835B18EADBC7}"/>
              </a:ext>
            </a:extLst>
          </p:cNvPr>
          <p:cNvCxnSpPr>
            <a:cxnSpLocks/>
          </p:cNvCxnSpPr>
          <p:nvPr/>
        </p:nvCxnSpPr>
        <p:spPr>
          <a:xfrm flipV="1">
            <a:off x="1865585" y="4299818"/>
            <a:ext cx="1088426" cy="117072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F0B144-165C-49EB-A71E-E85CBAF3E247}"/>
              </a:ext>
            </a:extLst>
          </p:cNvPr>
          <p:cNvSpPr txBox="1"/>
          <p:nvPr/>
        </p:nvSpPr>
        <p:spPr>
          <a:xfrm>
            <a:off x="3046938" y="2173524"/>
            <a:ext cx="1603167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Out of office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E6BF38-0A21-4732-A735-3E2EA298D1A4}"/>
              </a:ext>
            </a:extLst>
          </p:cNvPr>
          <p:cNvCxnSpPr>
            <a:cxnSpLocks/>
          </p:cNvCxnSpPr>
          <p:nvPr/>
        </p:nvCxnSpPr>
        <p:spPr>
          <a:xfrm flipV="1">
            <a:off x="3102208" y="3012951"/>
            <a:ext cx="516753" cy="109687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BBA6BB-912F-4B6A-97D3-F3EBAD059647}"/>
              </a:ext>
            </a:extLst>
          </p:cNvPr>
          <p:cNvCxnSpPr>
            <a:cxnSpLocks/>
          </p:cNvCxnSpPr>
          <p:nvPr/>
        </p:nvCxnSpPr>
        <p:spPr>
          <a:xfrm flipH="1">
            <a:off x="3160865" y="3673816"/>
            <a:ext cx="1552498" cy="50487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49E627-AD91-4FFD-9C6A-F44A2D2A5001}"/>
              </a:ext>
            </a:extLst>
          </p:cNvPr>
          <p:cNvSpPr txBox="1"/>
          <p:nvPr/>
        </p:nvSpPr>
        <p:spPr>
          <a:xfrm>
            <a:off x="4376414" y="3870264"/>
            <a:ext cx="2411230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>
            <a:defPPr>
              <a:defRPr lang="en-US"/>
            </a:defPPr>
            <a:lvl1pPr defTabSz="932418">
              <a:lnSpc>
                <a:spcPct val="90000"/>
              </a:lnSpc>
              <a:spcAft>
                <a:spcPts val="600"/>
              </a:spcAft>
              <a:defRPr>
                <a:solidFill>
                  <a:srgbClr val="0171C7"/>
                </a:solidFill>
                <a:latin typeface="Calibri" panose="020F0502020204030204"/>
              </a:defRPr>
            </a:lvl1pPr>
          </a:lstStyle>
          <a:p>
            <a:pPr defTabSz="932239"/>
            <a:r>
              <a:rPr lang="en-US">
                <a:solidFill>
                  <a:srgbClr val="505050"/>
                </a:solidFill>
                <a:latin typeface="Segoe UI"/>
              </a:rPr>
              <a:t>Search people </a:t>
            </a:r>
            <a:br>
              <a:rPr lang="en-US">
                <a:solidFill>
                  <a:srgbClr val="505050"/>
                </a:solidFill>
                <a:latin typeface="Segoe UI"/>
              </a:rPr>
            </a:br>
            <a:r>
              <a:rPr lang="en-US">
                <a:solidFill>
                  <a:srgbClr val="505050"/>
                </a:solidFill>
                <a:latin typeface="Segoe UI"/>
              </a:rPr>
              <a:t>based on topics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FD6F7E-19DE-4239-AAE6-B3492909B2CB}"/>
              </a:ext>
            </a:extLst>
          </p:cNvPr>
          <p:cNvCxnSpPr>
            <a:cxnSpLocks/>
          </p:cNvCxnSpPr>
          <p:nvPr/>
        </p:nvCxnSpPr>
        <p:spPr>
          <a:xfrm flipH="1">
            <a:off x="2032722" y="4363437"/>
            <a:ext cx="906687" cy="150175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00E3F7-0ADA-46F5-A2A1-0EB565258BB7}"/>
              </a:ext>
            </a:extLst>
          </p:cNvPr>
          <p:cNvGrpSpPr/>
          <p:nvPr/>
        </p:nvGrpSpPr>
        <p:grpSpPr>
          <a:xfrm>
            <a:off x="1664057" y="2849667"/>
            <a:ext cx="466169" cy="466169"/>
            <a:chOff x="4750202" y="3174487"/>
            <a:chExt cx="820389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85D4D8-B161-4293-B9D6-280F14147757}"/>
                </a:ext>
              </a:extLst>
            </p:cNvPr>
            <p:cNvSpPr/>
            <p:nvPr/>
          </p:nvSpPr>
          <p:spPr bwMode="auto">
            <a:xfrm>
              <a:off x="4750202" y="317448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124">
              <a:extLst>
                <a:ext uri="{FF2B5EF4-FFF2-40B4-BE49-F238E27FC236}">
                  <a16:creationId xmlns:a16="http://schemas.microsoft.com/office/drawing/2014/main" id="{FB02FE37-E3BB-4BF7-AE84-429331F16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544" y="3393709"/>
              <a:ext cx="393704" cy="386073"/>
            </a:xfrm>
            <a:custGeom>
              <a:avLst/>
              <a:gdLst>
                <a:gd name="T0" fmla="*/ 36 w 100"/>
                <a:gd name="T1" fmla="*/ 36 h 108"/>
                <a:gd name="T2" fmla="*/ 16 w 100"/>
                <a:gd name="T3" fmla="*/ 36 h 108"/>
                <a:gd name="T4" fmla="*/ 16 w 100"/>
                <a:gd name="T5" fmla="*/ 28 h 108"/>
                <a:gd name="T6" fmla="*/ 36 w 100"/>
                <a:gd name="T7" fmla="*/ 28 h 108"/>
                <a:gd name="T8" fmla="*/ 36 w 100"/>
                <a:gd name="T9" fmla="*/ 36 h 108"/>
                <a:gd name="T10" fmla="*/ 16 w 100"/>
                <a:gd name="T11" fmla="*/ 60 h 108"/>
                <a:gd name="T12" fmla="*/ 52 w 100"/>
                <a:gd name="T13" fmla="*/ 60 h 108"/>
                <a:gd name="T14" fmla="*/ 52 w 100"/>
                <a:gd name="T15" fmla="*/ 52 h 108"/>
                <a:gd name="T16" fmla="*/ 16 w 100"/>
                <a:gd name="T17" fmla="*/ 52 h 108"/>
                <a:gd name="T18" fmla="*/ 16 w 100"/>
                <a:gd name="T19" fmla="*/ 60 h 108"/>
                <a:gd name="T20" fmla="*/ 16 w 100"/>
                <a:gd name="T21" fmla="*/ 84 h 108"/>
                <a:gd name="T22" fmla="*/ 40 w 100"/>
                <a:gd name="T23" fmla="*/ 84 h 108"/>
                <a:gd name="T24" fmla="*/ 40 w 100"/>
                <a:gd name="T25" fmla="*/ 76 h 108"/>
                <a:gd name="T26" fmla="*/ 16 w 100"/>
                <a:gd name="T27" fmla="*/ 76 h 108"/>
                <a:gd name="T28" fmla="*/ 16 w 100"/>
                <a:gd name="T29" fmla="*/ 84 h 108"/>
                <a:gd name="T30" fmla="*/ 99 w 100"/>
                <a:gd name="T31" fmla="*/ 33 h 108"/>
                <a:gd name="T32" fmla="*/ 93 w 100"/>
                <a:gd name="T33" fmla="*/ 33 h 108"/>
                <a:gd name="T34" fmla="*/ 92 w 100"/>
                <a:gd name="T35" fmla="*/ 34 h 108"/>
                <a:gd name="T36" fmla="*/ 97 w 100"/>
                <a:gd name="T37" fmla="*/ 40 h 108"/>
                <a:gd name="T38" fmla="*/ 99 w 100"/>
                <a:gd name="T39" fmla="*/ 39 h 108"/>
                <a:gd name="T40" fmla="*/ 99 w 100"/>
                <a:gd name="T41" fmla="*/ 33 h 108"/>
                <a:gd name="T42" fmla="*/ 80 w 100"/>
                <a:gd name="T43" fmla="*/ 28 h 108"/>
                <a:gd name="T44" fmla="*/ 80 w 100"/>
                <a:gd name="T45" fmla="*/ 46 h 108"/>
                <a:gd name="T46" fmla="*/ 86 w 100"/>
                <a:gd name="T47" fmla="*/ 40 h 108"/>
                <a:gd name="T48" fmla="*/ 92 w 100"/>
                <a:gd name="T49" fmla="*/ 46 h 108"/>
                <a:gd name="T50" fmla="*/ 80 w 100"/>
                <a:gd name="T51" fmla="*/ 58 h 108"/>
                <a:gd name="T52" fmla="*/ 80 w 100"/>
                <a:gd name="T53" fmla="*/ 108 h 108"/>
                <a:gd name="T54" fmla="*/ 0 w 100"/>
                <a:gd name="T55" fmla="*/ 108 h 108"/>
                <a:gd name="T56" fmla="*/ 0 w 100"/>
                <a:gd name="T57" fmla="*/ 0 h 108"/>
                <a:gd name="T58" fmla="*/ 52 w 100"/>
                <a:gd name="T59" fmla="*/ 0 h 108"/>
                <a:gd name="T60" fmla="*/ 80 w 100"/>
                <a:gd name="T61" fmla="*/ 28 h 108"/>
                <a:gd name="T62" fmla="*/ 52 w 100"/>
                <a:gd name="T63" fmla="*/ 28 h 108"/>
                <a:gd name="T64" fmla="*/ 68 w 100"/>
                <a:gd name="T65" fmla="*/ 28 h 108"/>
                <a:gd name="T66" fmla="*/ 52 w 100"/>
                <a:gd name="T67" fmla="*/ 11 h 108"/>
                <a:gd name="T68" fmla="*/ 52 w 100"/>
                <a:gd name="T69" fmla="*/ 28 h 108"/>
                <a:gd name="T70" fmla="*/ 72 w 100"/>
                <a:gd name="T71" fmla="*/ 36 h 108"/>
                <a:gd name="T72" fmla="*/ 44 w 100"/>
                <a:gd name="T73" fmla="*/ 36 h 108"/>
                <a:gd name="T74" fmla="*/ 44 w 100"/>
                <a:gd name="T75" fmla="*/ 8 h 108"/>
                <a:gd name="T76" fmla="*/ 8 w 100"/>
                <a:gd name="T77" fmla="*/ 8 h 108"/>
                <a:gd name="T78" fmla="*/ 8 w 100"/>
                <a:gd name="T79" fmla="*/ 100 h 108"/>
                <a:gd name="T80" fmla="*/ 72 w 100"/>
                <a:gd name="T81" fmla="*/ 100 h 108"/>
                <a:gd name="T82" fmla="*/ 72 w 100"/>
                <a:gd name="T83" fmla="*/ 66 h 108"/>
                <a:gd name="T84" fmla="*/ 53 w 100"/>
                <a:gd name="T85" fmla="*/ 84 h 108"/>
                <a:gd name="T86" fmla="*/ 48 w 100"/>
                <a:gd name="T87" fmla="*/ 84 h 108"/>
                <a:gd name="T88" fmla="*/ 48 w 100"/>
                <a:gd name="T89" fmla="*/ 78 h 108"/>
                <a:gd name="T90" fmla="*/ 72 w 100"/>
                <a:gd name="T91" fmla="*/ 54 h 108"/>
                <a:gd name="T92" fmla="*/ 72 w 100"/>
                <a:gd name="T93" fmla="*/ 3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08">
                  <a:moveTo>
                    <a:pt x="3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16" y="60"/>
                  </a:moveTo>
                  <a:cubicBezTo>
                    <a:pt x="52" y="60"/>
                    <a:pt x="52" y="60"/>
                    <a:pt x="52" y="6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lnTo>
                    <a:pt x="16" y="60"/>
                  </a:lnTo>
                  <a:close/>
                  <a:moveTo>
                    <a:pt x="16" y="8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16" y="76"/>
                    <a:pt x="16" y="76"/>
                    <a:pt x="16" y="76"/>
                  </a:cubicBezTo>
                  <a:lnTo>
                    <a:pt x="16" y="84"/>
                  </a:lnTo>
                  <a:close/>
                  <a:moveTo>
                    <a:pt x="99" y="33"/>
                  </a:moveTo>
                  <a:cubicBezTo>
                    <a:pt x="97" y="31"/>
                    <a:pt x="95" y="31"/>
                    <a:pt x="93" y="33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7"/>
                    <a:pt x="100" y="35"/>
                    <a:pt x="99" y="33"/>
                  </a:cubicBezTo>
                  <a:close/>
                  <a:moveTo>
                    <a:pt x="80" y="28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80" y="28"/>
                  </a:lnTo>
                  <a:close/>
                  <a:moveTo>
                    <a:pt x="52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28"/>
                  </a:lnTo>
                  <a:close/>
                  <a:moveTo>
                    <a:pt x="7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2F04BE-34C3-4D6B-9ABD-CD16B97F6E68}"/>
              </a:ext>
            </a:extLst>
          </p:cNvPr>
          <p:cNvGrpSpPr/>
          <p:nvPr/>
        </p:nvGrpSpPr>
        <p:grpSpPr>
          <a:xfrm>
            <a:off x="1737206" y="4186969"/>
            <a:ext cx="466169" cy="466169"/>
            <a:chOff x="8955124" y="5214407"/>
            <a:chExt cx="820389" cy="82296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D72314-F261-4C77-91D9-53E586AE57F6}"/>
                </a:ext>
              </a:extLst>
            </p:cNvPr>
            <p:cNvGrpSpPr/>
            <p:nvPr/>
          </p:nvGrpSpPr>
          <p:grpSpPr>
            <a:xfrm>
              <a:off x="8955124" y="5214407"/>
              <a:ext cx="820389" cy="822960"/>
              <a:chOff x="1573571" y="4134409"/>
              <a:chExt cx="820389" cy="82296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2E25DC6-E961-46A2-9EA8-2BDCA47049D3}"/>
                  </a:ext>
                </a:extLst>
              </p:cNvPr>
              <p:cNvSpPr/>
              <p:nvPr/>
            </p:nvSpPr>
            <p:spPr bwMode="auto">
              <a:xfrm>
                <a:off x="1573571" y="4134409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Freeform 107">
                <a:extLst>
                  <a:ext uri="{FF2B5EF4-FFF2-40B4-BE49-F238E27FC236}">
                    <a16:creationId xmlns:a16="http://schemas.microsoft.com/office/drawing/2014/main" id="{29A2DF8E-1571-4F87-A163-59CFE78553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8318" y="4482932"/>
                <a:ext cx="464916" cy="370161"/>
              </a:xfrm>
              <a:custGeom>
                <a:avLst/>
                <a:gdLst>
                  <a:gd name="T0" fmla="*/ 0 w 128"/>
                  <a:gd name="T1" fmla="*/ 56 h 104"/>
                  <a:gd name="T2" fmla="*/ 8 w 128"/>
                  <a:gd name="T3" fmla="*/ 56 h 104"/>
                  <a:gd name="T4" fmla="*/ 24 w 128"/>
                  <a:gd name="T5" fmla="*/ 40 h 104"/>
                  <a:gd name="T6" fmla="*/ 40 w 128"/>
                  <a:gd name="T7" fmla="*/ 56 h 104"/>
                  <a:gd name="T8" fmla="*/ 50 w 128"/>
                  <a:gd name="T9" fmla="*/ 75 h 104"/>
                  <a:gd name="T10" fmla="*/ 32 w 128"/>
                  <a:gd name="T11" fmla="*/ 104 h 104"/>
                  <a:gd name="T12" fmla="*/ 40 w 128"/>
                  <a:gd name="T13" fmla="*/ 104 h 104"/>
                  <a:gd name="T14" fmla="*/ 64 w 128"/>
                  <a:gd name="T15" fmla="*/ 80 h 104"/>
                  <a:gd name="T16" fmla="*/ 88 w 128"/>
                  <a:gd name="T17" fmla="*/ 104 h 104"/>
                  <a:gd name="T18" fmla="*/ 96 w 128"/>
                  <a:gd name="T19" fmla="*/ 104 h 104"/>
                  <a:gd name="T20" fmla="*/ 78 w 128"/>
                  <a:gd name="T21" fmla="*/ 75 h 104"/>
                  <a:gd name="T22" fmla="*/ 88 w 128"/>
                  <a:gd name="T23" fmla="*/ 56 h 104"/>
                  <a:gd name="T24" fmla="*/ 104 w 128"/>
                  <a:gd name="T25" fmla="*/ 40 h 104"/>
                  <a:gd name="T26" fmla="*/ 120 w 128"/>
                  <a:gd name="T27" fmla="*/ 56 h 104"/>
                  <a:gd name="T28" fmla="*/ 128 w 128"/>
                  <a:gd name="T29" fmla="*/ 56 h 104"/>
                  <a:gd name="T30" fmla="*/ 117 w 128"/>
                  <a:gd name="T31" fmla="*/ 36 h 104"/>
                  <a:gd name="T32" fmla="*/ 124 w 128"/>
                  <a:gd name="T33" fmla="*/ 20 h 104"/>
                  <a:gd name="T34" fmla="*/ 104 w 128"/>
                  <a:gd name="T35" fmla="*/ 0 h 104"/>
                  <a:gd name="T36" fmla="*/ 84 w 128"/>
                  <a:gd name="T37" fmla="*/ 20 h 104"/>
                  <a:gd name="T38" fmla="*/ 92 w 128"/>
                  <a:gd name="T39" fmla="*/ 36 h 104"/>
                  <a:gd name="T40" fmla="*/ 84 w 128"/>
                  <a:gd name="T41" fmla="*/ 43 h 104"/>
                  <a:gd name="T42" fmla="*/ 64 w 128"/>
                  <a:gd name="T43" fmla="*/ 32 h 104"/>
                  <a:gd name="T44" fmla="*/ 44 w 128"/>
                  <a:gd name="T45" fmla="*/ 43 h 104"/>
                  <a:gd name="T46" fmla="*/ 37 w 128"/>
                  <a:gd name="T47" fmla="*/ 36 h 104"/>
                  <a:gd name="T48" fmla="*/ 44 w 128"/>
                  <a:gd name="T49" fmla="*/ 20 h 104"/>
                  <a:gd name="T50" fmla="*/ 24 w 128"/>
                  <a:gd name="T51" fmla="*/ 0 h 104"/>
                  <a:gd name="T52" fmla="*/ 4 w 128"/>
                  <a:gd name="T53" fmla="*/ 20 h 104"/>
                  <a:gd name="T54" fmla="*/ 12 w 128"/>
                  <a:gd name="T55" fmla="*/ 36 h 104"/>
                  <a:gd name="T56" fmla="*/ 0 w 128"/>
                  <a:gd name="T57" fmla="*/ 56 h 104"/>
                  <a:gd name="T58" fmla="*/ 104 w 128"/>
                  <a:gd name="T59" fmla="*/ 8 h 104"/>
                  <a:gd name="T60" fmla="*/ 116 w 128"/>
                  <a:gd name="T61" fmla="*/ 20 h 104"/>
                  <a:gd name="T62" fmla="*/ 104 w 128"/>
                  <a:gd name="T63" fmla="*/ 32 h 104"/>
                  <a:gd name="T64" fmla="*/ 92 w 128"/>
                  <a:gd name="T65" fmla="*/ 20 h 104"/>
                  <a:gd name="T66" fmla="*/ 104 w 128"/>
                  <a:gd name="T67" fmla="*/ 8 h 104"/>
                  <a:gd name="T68" fmla="*/ 64 w 128"/>
                  <a:gd name="T69" fmla="*/ 40 h 104"/>
                  <a:gd name="T70" fmla="*/ 80 w 128"/>
                  <a:gd name="T71" fmla="*/ 56 h 104"/>
                  <a:gd name="T72" fmla="*/ 64 w 128"/>
                  <a:gd name="T73" fmla="*/ 72 h 104"/>
                  <a:gd name="T74" fmla="*/ 48 w 128"/>
                  <a:gd name="T75" fmla="*/ 56 h 104"/>
                  <a:gd name="T76" fmla="*/ 64 w 128"/>
                  <a:gd name="T77" fmla="*/ 40 h 104"/>
                  <a:gd name="T78" fmla="*/ 24 w 128"/>
                  <a:gd name="T79" fmla="*/ 8 h 104"/>
                  <a:gd name="T80" fmla="*/ 36 w 128"/>
                  <a:gd name="T81" fmla="*/ 20 h 104"/>
                  <a:gd name="T82" fmla="*/ 24 w 128"/>
                  <a:gd name="T83" fmla="*/ 32 h 104"/>
                  <a:gd name="T84" fmla="*/ 12 w 128"/>
                  <a:gd name="T85" fmla="*/ 20 h 104"/>
                  <a:gd name="T86" fmla="*/ 24 w 128"/>
                  <a:gd name="T87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5"/>
                    </a:cubicBezTo>
                    <a:cubicBezTo>
                      <a:pt x="40" y="81"/>
                      <a:pt x="32" y="91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1"/>
                      <a:pt x="89" y="81"/>
                      <a:pt x="78" y="75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7"/>
                      <a:pt x="124" y="40"/>
                      <a:pt x="117" y="36"/>
                    </a:cubicBez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7"/>
                      <a:pt x="86" y="40"/>
                      <a:pt x="84" y="43"/>
                    </a:cubicBezTo>
                    <a:cubicBezTo>
                      <a:pt x="80" y="36"/>
                      <a:pt x="73" y="32"/>
                      <a:pt x="64" y="32"/>
                    </a:cubicBezTo>
                    <a:cubicBezTo>
                      <a:pt x="56" y="32"/>
                      <a:pt x="49" y="36"/>
                      <a:pt x="44" y="43"/>
                    </a:cubicBezTo>
                    <a:cubicBezTo>
                      <a:pt x="42" y="40"/>
                      <a:pt x="40" y="37"/>
                      <a:pt x="37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7"/>
                      <a:pt x="0" y="56"/>
                    </a:cubicBezTo>
                    <a:close/>
                    <a:moveTo>
                      <a:pt x="104" y="8"/>
                    </a:moveTo>
                    <a:cubicBezTo>
                      <a:pt x="111" y="8"/>
                      <a:pt x="116" y="13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8" y="32"/>
                      <a:pt x="92" y="27"/>
                      <a:pt x="92" y="20"/>
                    </a:cubicBezTo>
                    <a:cubicBezTo>
                      <a:pt x="92" y="13"/>
                      <a:pt x="98" y="8"/>
                      <a:pt x="104" y="8"/>
                    </a:cubicBezTo>
                    <a:close/>
                    <a:moveTo>
                      <a:pt x="64" y="40"/>
                    </a:move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lose/>
                    <a:moveTo>
                      <a:pt x="24" y="8"/>
                    </a:moveTo>
                    <a:cubicBezTo>
                      <a:pt x="31" y="8"/>
                      <a:pt x="36" y="13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8" y="32"/>
                      <a:pt x="12" y="27"/>
                      <a:pt x="12" y="20"/>
                    </a:cubicBezTo>
                    <a:cubicBezTo>
                      <a:pt x="12" y="13"/>
                      <a:pt x="18" y="8"/>
                      <a:pt x="2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ED87FE3D-9FF7-49B0-BAA7-BA38C34558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82556" y="5354119"/>
              <a:ext cx="262307" cy="230170"/>
            </a:xfrm>
            <a:custGeom>
              <a:avLst/>
              <a:gdLst>
                <a:gd name="T0" fmla="*/ 0 w 302"/>
                <a:gd name="T1" fmla="*/ 190 h 265"/>
                <a:gd name="T2" fmla="*/ 37 w 302"/>
                <a:gd name="T3" fmla="*/ 190 h 265"/>
                <a:gd name="T4" fmla="*/ 37 w 302"/>
                <a:gd name="T5" fmla="*/ 265 h 265"/>
                <a:gd name="T6" fmla="*/ 113 w 302"/>
                <a:gd name="T7" fmla="*/ 190 h 265"/>
                <a:gd name="T8" fmla="*/ 302 w 302"/>
                <a:gd name="T9" fmla="*/ 190 h 265"/>
                <a:gd name="T10" fmla="*/ 302 w 302"/>
                <a:gd name="T11" fmla="*/ 0 h 265"/>
                <a:gd name="T12" fmla="*/ 0 w 302"/>
                <a:gd name="T13" fmla="*/ 0 h 265"/>
                <a:gd name="T14" fmla="*/ 0 w 302"/>
                <a:gd name="T15" fmla="*/ 190 h 265"/>
                <a:gd name="T16" fmla="*/ 19 w 302"/>
                <a:gd name="T17" fmla="*/ 19 h 265"/>
                <a:gd name="T18" fmla="*/ 283 w 302"/>
                <a:gd name="T19" fmla="*/ 19 h 265"/>
                <a:gd name="T20" fmla="*/ 283 w 302"/>
                <a:gd name="T21" fmla="*/ 171 h 265"/>
                <a:gd name="T22" fmla="*/ 113 w 302"/>
                <a:gd name="T23" fmla="*/ 171 h 265"/>
                <a:gd name="T24" fmla="*/ 104 w 302"/>
                <a:gd name="T25" fmla="*/ 171 h 265"/>
                <a:gd name="T26" fmla="*/ 99 w 302"/>
                <a:gd name="T27" fmla="*/ 175 h 265"/>
                <a:gd name="T28" fmla="*/ 56 w 302"/>
                <a:gd name="T29" fmla="*/ 218 h 265"/>
                <a:gd name="T30" fmla="*/ 56 w 302"/>
                <a:gd name="T31" fmla="*/ 190 h 265"/>
                <a:gd name="T32" fmla="*/ 56 w 302"/>
                <a:gd name="T33" fmla="*/ 171 h 265"/>
                <a:gd name="T34" fmla="*/ 37 w 302"/>
                <a:gd name="T35" fmla="*/ 171 h 265"/>
                <a:gd name="T36" fmla="*/ 19 w 302"/>
                <a:gd name="T37" fmla="*/ 171 h 265"/>
                <a:gd name="T38" fmla="*/ 19 w 302"/>
                <a:gd name="T39" fmla="*/ 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265">
                  <a:moveTo>
                    <a:pt x="0" y="190"/>
                  </a:moveTo>
                  <a:lnTo>
                    <a:pt x="37" y="190"/>
                  </a:lnTo>
                  <a:lnTo>
                    <a:pt x="37" y="265"/>
                  </a:lnTo>
                  <a:lnTo>
                    <a:pt x="113" y="190"/>
                  </a:lnTo>
                  <a:lnTo>
                    <a:pt x="302" y="19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19" y="19"/>
                  </a:moveTo>
                  <a:lnTo>
                    <a:pt x="283" y="19"/>
                  </a:lnTo>
                  <a:lnTo>
                    <a:pt x="283" y="171"/>
                  </a:lnTo>
                  <a:lnTo>
                    <a:pt x="113" y="171"/>
                  </a:lnTo>
                  <a:lnTo>
                    <a:pt x="104" y="171"/>
                  </a:lnTo>
                  <a:lnTo>
                    <a:pt x="99" y="175"/>
                  </a:lnTo>
                  <a:lnTo>
                    <a:pt x="56" y="218"/>
                  </a:lnTo>
                  <a:lnTo>
                    <a:pt x="56" y="190"/>
                  </a:lnTo>
                  <a:lnTo>
                    <a:pt x="56" y="171"/>
                  </a:lnTo>
                  <a:lnTo>
                    <a:pt x="37" y="171"/>
                  </a:lnTo>
                  <a:lnTo>
                    <a:pt x="19" y="171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20B3A6-32A6-49E2-9804-4C84BE9468E4}"/>
              </a:ext>
            </a:extLst>
          </p:cNvPr>
          <p:cNvGrpSpPr/>
          <p:nvPr/>
        </p:nvGrpSpPr>
        <p:grpSpPr>
          <a:xfrm>
            <a:off x="3737346" y="4976878"/>
            <a:ext cx="466169" cy="466169"/>
            <a:chOff x="2434265" y="3747764"/>
            <a:chExt cx="820389" cy="8229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7D80FD-BD58-44E5-95FF-7B9DFE90C651}"/>
                </a:ext>
              </a:extLst>
            </p:cNvPr>
            <p:cNvSpPr/>
            <p:nvPr/>
          </p:nvSpPr>
          <p:spPr bwMode="auto">
            <a:xfrm>
              <a:off x="2434265" y="3747764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511AFC4D-084B-406D-9A98-924AA2D91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8179" y="4007312"/>
              <a:ext cx="412560" cy="303865"/>
            </a:xfrm>
            <a:custGeom>
              <a:avLst/>
              <a:gdLst>
                <a:gd name="T0" fmla="*/ 0 w 120"/>
                <a:gd name="T1" fmla="*/ 0 h 88"/>
                <a:gd name="T2" fmla="*/ 0 w 120"/>
                <a:gd name="T3" fmla="*/ 88 h 88"/>
                <a:gd name="T4" fmla="*/ 120 w 120"/>
                <a:gd name="T5" fmla="*/ 88 h 88"/>
                <a:gd name="T6" fmla="*/ 120 w 120"/>
                <a:gd name="T7" fmla="*/ 0 h 88"/>
                <a:gd name="T8" fmla="*/ 0 w 120"/>
                <a:gd name="T9" fmla="*/ 0 h 88"/>
                <a:gd name="T10" fmla="*/ 112 w 120"/>
                <a:gd name="T11" fmla="*/ 80 h 88"/>
                <a:gd name="T12" fmla="*/ 8 w 120"/>
                <a:gd name="T13" fmla="*/ 80 h 88"/>
                <a:gd name="T14" fmla="*/ 8 w 120"/>
                <a:gd name="T15" fmla="*/ 8 h 88"/>
                <a:gd name="T16" fmla="*/ 112 w 120"/>
                <a:gd name="T17" fmla="*/ 8 h 88"/>
                <a:gd name="T18" fmla="*/ 112 w 120"/>
                <a:gd name="T19" fmla="*/ 80 h 88"/>
                <a:gd name="T20" fmla="*/ 16 w 120"/>
                <a:gd name="T21" fmla="*/ 72 h 88"/>
                <a:gd name="T22" fmla="*/ 24 w 120"/>
                <a:gd name="T23" fmla="*/ 72 h 88"/>
                <a:gd name="T24" fmla="*/ 40 w 120"/>
                <a:gd name="T25" fmla="*/ 56 h 88"/>
                <a:gd name="T26" fmla="*/ 56 w 120"/>
                <a:gd name="T27" fmla="*/ 72 h 88"/>
                <a:gd name="T28" fmla="*/ 64 w 120"/>
                <a:gd name="T29" fmla="*/ 72 h 88"/>
                <a:gd name="T30" fmla="*/ 53 w 120"/>
                <a:gd name="T31" fmla="*/ 51 h 88"/>
                <a:gd name="T32" fmla="*/ 60 w 120"/>
                <a:gd name="T33" fmla="*/ 36 h 88"/>
                <a:gd name="T34" fmla="*/ 40 w 120"/>
                <a:gd name="T35" fmla="*/ 16 h 88"/>
                <a:gd name="T36" fmla="*/ 20 w 120"/>
                <a:gd name="T37" fmla="*/ 36 h 88"/>
                <a:gd name="T38" fmla="*/ 28 w 120"/>
                <a:gd name="T39" fmla="*/ 51 h 88"/>
                <a:gd name="T40" fmla="*/ 16 w 120"/>
                <a:gd name="T41" fmla="*/ 72 h 88"/>
                <a:gd name="T42" fmla="*/ 40 w 120"/>
                <a:gd name="T43" fmla="*/ 24 h 88"/>
                <a:gd name="T44" fmla="*/ 52 w 120"/>
                <a:gd name="T45" fmla="*/ 36 h 88"/>
                <a:gd name="T46" fmla="*/ 40 w 120"/>
                <a:gd name="T47" fmla="*/ 48 h 88"/>
                <a:gd name="T48" fmla="*/ 28 w 120"/>
                <a:gd name="T49" fmla="*/ 36 h 88"/>
                <a:gd name="T50" fmla="*/ 40 w 120"/>
                <a:gd name="T51" fmla="*/ 24 h 88"/>
                <a:gd name="T52" fmla="*/ 104 w 120"/>
                <a:gd name="T53" fmla="*/ 24 h 88"/>
                <a:gd name="T54" fmla="*/ 72 w 120"/>
                <a:gd name="T55" fmla="*/ 24 h 88"/>
                <a:gd name="T56" fmla="*/ 72 w 120"/>
                <a:gd name="T57" fmla="*/ 16 h 88"/>
                <a:gd name="T58" fmla="*/ 104 w 120"/>
                <a:gd name="T59" fmla="*/ 16 h 88"/>
                <a:gd name="T60" fmla="*/ 104 w 120"/>
                <a:gd name="T61" fmla="*/ 24 h 88"/>
                <a:gd name="T62" fmla="*/ 104 w 120"/>
                <a:gd name="T63" fmla="*/ 72 h 88"/>
                <a:gd name="T64" fmla="*/ 72 w 120"/>
                <a:gd name="T65" fmla="*/ 72 h 88"/>
                <a:gd name="T66" fmla="*/ 72 w 120"/>
                <a:gd name="T67" fmla="*/ 64 h 88"/>
                <a:gd name="T68" fmla="*/ 104 w 120"/>
                <a:gd name="T69" fmla="*/ 64 h 88"/>
                <a:gd name="T70" fmla="*/ 104 w 120"/>
                <a:gd name="T71" fmla="*/ 72 h 88"/>
                <a:gd name="T72" fmla="*/ 104 w 120"/>
                <a:gd name="T73" fmla="*/ 48 h 88"/>
                <a:gd name="T74" fmla="*/ 72 w 120"/>
                <a:gd name="T75" fmla="*/ 48 h 88"/>
                <a:gd name="T76" fmla="*/ 72 w 120"/>
                <a:gd name="T77" fmla="*/ 40 h 88"/>
                <a:gd name="T78" fmla="*/ 104 w 120"/>
                <a:gd name="T79" fmla="*/ 40 h 88"/>
                <a:gd name="T80" fmla="*/ 104 w 120"/>
                <a:gd name="T8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88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  <a:moveTo>
                    <a:pt x="112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80"/>
                  </a:lnTo>
                  <a:close/>
                  <a:moveTo>
                    <a:pt x="16" y="72"/>
                  </a:moveTo>
                  <a:cubicBezTo>
                    <a:pt x="24" y="72"/>
                    <a:pt x="24" y="72"/>
                    <a:pt x="24" y="72"/>
                  </a:cubicBezTo>
                  <a:cubicBezTo>
                    <a:pt x="24" y="63"/>
                    <a:pt x="31" y="56"/>
                    <a:pt x="40" y="56"/>
                  </a:cubicBezTo>
                  <a:cubicBezTo>
                    <a:pt x="49" y="56"/>
                    <a:pt x="56" y="63"/>
                    <a:pt x="56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63"/>
                    <a:pt x="60" y="55"/>
                    <a:pt x="53" y="51"/>
                  </a:cubicBezTo>
                  <a:cubicBezTo>
                    <a:pt x="57" y="47"/>
                    <a:pt x="60" y="42"/>
                    <a:pt x="60" y="36"/>
                  </a:cubicBezTo>
                  <a:cubicBezTo>
                    <a:pt x="60" y="25"/>
                    <a:pt x="51" y="16"/>
                    <a:pt x="40" y="16"/>
                  </a:cubicBezTo>
                  <a:cubicBezTo>
                    <a:pt x="29" y="16"/>
                    <a:pt x="20" y="25"/>
                    <a:pt x="20" y="36"/>
                  </a:cubicBezTo>
                  <a:cubicBezTo>
                    <a:pt x="20" y="42"/>
                    <a:pt x="23" y="47"/>
                    <a:pt x="28" y="51"/>
                  </a:cubicBezTo>
                  <a:cubicBezTo>
                    <a:pt x="21" y="55"/>
                    <a:pt x="16" y="63"/>
                    <a:pt x="16" y="72"/>
                  </a:cubicBezTo>
                  <a:close/>
                  <a:moveTo>
                    <a:pt x="40" y="24"/>
                  </a:moveTo>
                  <a:cubicBezTo>
                    <a:pt x="47" y="24"/>
                    <a:pt x="52" y="29"/>
                    <a:pt x="52" y="36"/>
                  </a:cubicBezTo>
                  <a:cubicBezTo>
                    <a:pt x="52" y="42"/>
                    <a:pt x="47" y="48"/>
                    <a:pt x="40" y="48"/>
                  </a:cubicBezTo>
                  <a:cubicBezTo>
                    <a:pt x="34" y="48"/>
                    <a:pt x="28" y="42"/>
                    <a:pt x="28" y="36"/>
                  </a:cubicBezTo>
                  <a:cubicBezTo>
                    <a:pt x="28" y="29"/>
                    <a:pt x="34" y="24"/>
                    <a:pt x="40" y="24"/>
                  </a:cubicBezTo>
                  <a:close/>
                  <a:moveTo>
                    <a:pt x="104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104" y="16"/>
                    <a:pt x="104" y="16"/>
                    <a:pt x="104" y="16"/>
                  </a:cubicBezTo>
                  <a:lnTo>
                    <a:pt x="104" y="24"/>
                  </a:lnTo>
                  <a:close/>
                  <a:moveTo>
                    <a:pt x="104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72"/>
                  </a:lnTo>
                  <a:close/>
                  <a:moveTo>
                    <a:pt x="104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104" y="40"/>
                    <a:pt x="104" y="40"/>
                    <a:pt x="104" y="40"/>
                  </a:cubicBezTo>
                  <a:lnTo>
                    <a:pt x="1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188B6B-C6F6-49C4-816E-886CBACE1278}"/>
              </a:ext>
            </a:extLst>
          </p:cNvPr>
          <p:cNvGrpSpPr/>
          <p:nvPr/>
        </p:nvGrpSpPr>
        <p:grpSpPr>
          <a:xfrm>
            <a:off x="3504261" y="2655385"/>
            <a:ext cx="466169" cy="477825"/>
            <a:chOff x="3336660" y="2862788"/>
            <a:chExt cx="466169" cy="47782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AA2208-49CB-4399-B428-DB7DB8F80877}"/>
                </a:ext>
              </a:extLst>
            </p:cNvPr>
            <p:cNvSpPr/>
            <p:nvPr/>
          </p:nvSpPr>
          <p:spPr bwMode="auto">
            <a:xfrm>
              <a:off x="3336660" y="2874444"/>
              <a:ext cx="466169" cy="466169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32" descr="Tent">
              <a:extLst>
                <a:ext uri="{FF2B5EF4-FFF2-40B4-BE49-F238E27FC236}">
                  <a16:creationId xmlns:a16="http://schemas.microsoft.com/office/drawing/2014/main" id="{7D085639-9BB0-4653-9F25-C227B4B6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63104" y="2862788"/>
              <a:ext cx="413280" cy="41328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3D3CBA-C615-4426-BB8E-957BD4CDA14F}"/>
              </a:ext>
            </a:extLst>
          </p:cNvPr>
          <p:cNvGrpSpPr/>
          <p:nvPr/>
        </p:nvGrpSpPr>
        <p:grpSpPr>
          <a:xfrm>
            <a:off x="4582122" y="3421062"/>
            <a:ext cx="466169" cy="466169"/>
            <a:chOff x="916972" y="3607402"/>
            <a:chExt cx="820389" cy="82295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E1E30DF-4F0F-40A4-9D5D-C66B20127AC9}"/>
                </a:ext>
              </a:extLst>
            </p:cNvPr>
            <p:cNvSpPr/>
            <p:nvPr/>
          </p:nvSpPr>
          <p:spPr bwMode="auto">
            <a:xfrm>
              <a:off x="916972" y="3607402"/>
              <a:ext cx="820389" cy="822959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110">
              <a:extLst>
                <a:ext uri="{FF2B5EF4-FFF2-40B4-BE49-F238E27FC236}">
                  <a16:creationId xmlns:a16="http://schemas.microsoft.com/office/drawing/2014/main" id="{7E43D537-0E10-4277-B14C-DBC1F3426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610" y="3845419"/>
              <a:ext cx="337112" cy="346935"/>
            </a:xfrm>
            <a:custGeom>
              <a:avLst/>
              <a:gdLst>
                <a:gd name="T0" fmla="*/ 120 w 120"/>
                <a:gd name="T1" fmla="*/ 0 h 120"/>
                <a:gd name="T2" fmla="*/ 0 w 120"/>
                <a:gd name="T3" fmla="*/ 0 h 120"/>
                <a:gd name="T4" fmla="*/ 0 w 120"/>
                <a:gd name="T5" fmla="*/ 120 h 120"/>
                <a:gd name="T6" fmla="*/ 24 w 120"/>
                <a:gd name="T7" fmla="*/ 120 h 120"/>
                <a:gd name="T8" fmla="*/ 24 w 120"/>
                <a:gd name="T9" fmla="*/ 116 h 120"/>
                <a:gd name="T10" fmla="*/ 60 w 120"/>
                <a:gd name="T11" fmla="*/ 80 h 120"/>
                <a:gd name="T12" fmla="*/ 96 w 120"/>
                <a:gd name="T13" fmla="*/ 116 h 120"/>
                <a:gd name="T14" fmla="*/ 96 w 120"/>
                <a:gd name="T15" fmla="*/ 120 h 120"/>
                <a:gd name="T16" fmla="*/ 120 w 120"/>
                <a:gd name="T17" fmla="*/ 120 h 120"/>
                <a:gd name="T18" fmla="*/ 120 w 120"/>
                <a:gd name="T19" fmla="*/ 0 h 120"/>
                <a:gd name="T20" fmla="*/ 36 w 120"/>
                <a:gd name="T21" fmla="*/ 48 h 120"/>
                <a:gd name="T22" fmla="*/ 60 w 120"/>
                <a:gd name="T23" fmla="*/ 24 h 120"/>
                <a:gd name="T24" fmla="*/ 84 w 120"/>
                <a:gd name="T25" fmla="*/ 48 h 120"/>
                <a:gd name="T26" fmla="*/ 60 w 120"/>
                <a:gd name="T27" fmla="*/ 72 h 120"/>
                <a:gd name="T28" fmla="*/ 36 w 120"/>
                <a:gd name="T29" fmla="*/ 48 h 120"/>
                <a:gd name="T30" fmla="*/ 112 w 120"/>
                <a:gd name="T31" fmla="*/ 112 h 120"/>
                <a:gd name="T32" fmla="*/ 104 w 120"/>
                <a:gd name="T33" fmla="*/ 112 h 120"/>
                <a:gd name="T34" fmla="*/ 77 w 120"/>
                <a:gd name="T35" fmla="*/ 75 h 120"/>
                <a:gd name="T36" fmla="*/ 92 w 120"/>
                <a:gd name="T37" fmla="*/ 48 h 120"/>
                <a:gd name="T38" fmla="*/ 60 w 120"/>
                <a:gd name="T39" fmla="*/ 16 h 120"/>
                <a:gd name="T40" fmla="*/ 28 w 120"/>
                <a:gd name="T41" fmla="*/ 48 h 120"/>
                <a:gd name="T42" fmla="*/ 43 w 120"/>
                <a:gd name="T43" fmla="*/ 75 h 120"/>
                <a:gd name="T44" fmla="*/ 16 w 120"/>
                <a:gd name="T45" fmla="*/ 112 h 120"/>
                <a:gd name="T46" fmla="*/ 8 w 120"/>
                <a:gd name="T47" fmla="*/ 112 h 120"/>
                <a:gd name="T48" fmla="*/ 8 w 120"/>
                <a:gd name="T49" fmla="*/ 8 h 120"/>
                <a:gd name="T50" fmla="*/ 112 w 120"/>
                <a:gd name="T51" fmla="*/ 8 h 120"/>
                <a:gd name="T52" fmla="*/ 112 w 120"/>
                <a:gd name="T5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96"/>
                    <a:pt x="40" y="80"/>
                    <a:pt x="60" y="80"/>
                  </a:cubicBezTo>
                  <a:cubicBezTo>
                    <a:pt x="80" y="80"/>
                    <a:pt x="96" y="96"/>
                    <a:pt x="96" y="116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120" y="120"/>
                    <a:pt x="120" y="120"/>
                    <a:pt x="120" y="120"/>
                  </a:cubicBezTo>
                  <a:lnTo>
                    <a:pt x="120" y="0"/>
                  </a:lnTo>
                  <a:close/>
                  <a:moveTo>
                    <a:pt x="36" y="48"/>
                  </a:moveTo>
                  <a:cubicBezTo>
                    <a:pt x="36" y="35"/>
                    <a:pt x="47" y="24"/>
                    <a:pt x="60" y="24"/>
                  </a:cubicBezTo>
                  <a:cubicBezTo>
                    <a:pt x="73" y="24"/>
                    <a:pt x="84" y="35"/>
                    <a:pt x="84" y="48"/>
                  </a:cubicBezTo>
                  <a:cubicBezTo>
                    <a:pt x="84" y="61"/>
                    <a:pt x="73" y="72"/>
                    <a:pt x="60" y="72"/>
                  </a:cubicBezTo>
                  <a:cubicBezTo>
                    <a:pt x="47" y="72"/>
                    <a:pt x="36" y="61"/>
                    <a:pt x="36" y="48"/>
                  </a:cubicBezTo>
                  <a:close/>
                  <a:moveTo>
                    <a:pt x="112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2" y="95"/>
                    <a:pt x="91" y="81"/>
                    <a:pt x="77" y="75"/>
                  </a:cubicBezTo>
                  <a:cubicBezTo>
                    <a:pt x="86" y="70"/>
                    <a:pt x="92" y="60"/>
                    <a:pt x="92" y="48"/>
                  </a:cubicBezTo>
                  <a:cubicBezTo>
                    <a:pt x="92" y="30"/>
                    <a:pt x="78" y="16"/>
                    <a:pt x="60" y="16"/>
                  </a:cubicBezTo>
                  <a:cubicBezTo>
                    <a:pt x="42" y="16"/>
                    <a:pt x="28" y="30"/>
                    <a:pt x="28" y="48"/>
                  </a:cubicBezTo>
                  <a:cubicBezTo>
                    <a:pt x="28" y="60"/>
                    <a:pt x="34" y="70"/>
                    <a:pt x="43" y="75"/>
                  </a:cubicBezTo>
                  <a:cubicBezTo>
                    <a:pt x="28" y="81"/>
                    <a:pt x="18" y="95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3A4440-A1D7-4112-95F9-8F71D59FF4AA}"/>
              </a:ext>
            </a:extLst>
          </p:cNvPr>
          <p:cNvGrpSpPr/>
          <p:nvPr/>
        </p:nvGrpSpPr>
        <p:grpSpPr>
          <a:xfrm>
            <a:off x="1786631" y="5691137"/>
            <a:ext cx="466169" cy="466169"/>
            <a:chOff x="4750202" y="3174487"/>
            <a:chExt cx="820389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BB8EF-4CD1-4390-8040-64785762C73F}"/>
                </a:ext>
              </a:extLst>
            </p:cNvPr>
            <p:cNvSpPr/>
            <p:nvPr/>
          </p:nvSpPr>
          <p:spPr bwMode="auto">
            <a:xfrm>
              <a:off x="4750202" y="317448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124">
              <a:extLst>
                <a:ext uri="{FF2B5EF4-FFF2-40B4-BE49-F238E27FC236}">
                  <a16:creationId xmlns:a16="http://schemas.microsoft.com/office/drawing/2014/main" id="{B353A62C-78B9-40D5-B326-0DC61C12C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544" y="3393709"/>
              <a:ext cx="393704" cy="386073"/>
            </a:xfrm>
            <a:custGeom>
              <a:avLst/>
              <a:gdLst>
                <a:gd name="T0" fmla="*/ 36 w 100"/>
                <a:gd name="T1" fmla="*/ 36 h 108"/>
                <a:gd name="T2" fmla="*/ 16 w 100"/>
                <a:gd name="T3" fmla="*/ 36 h 108"/>
                <a:gd name="T4" fmla="*/ 16 w 100"/>
                <a:gd name="T5" fmla="*/ 28 h 108"/>
                <a:gd name="T6" fmla="*/ 36 w 100"/>
                <a:gd name="T7" fmla="*/ 28 h 108"/>
                <a:gd name="T8" fmla="*/ 36 w 100"/>
                <a:gd name="T9" fmla="*/ 36 h 108"/>
                <a:gd name="T10" fmla="*/ 16 w 100"/>
                <a:gd name="T11" fmla="*/ 60 h 108"/>
                <a:gd name="T12" fmla="*/ 52 w 100"/>
                <a:gd name="T13" fmla="*/ 60 h 108"/>
                <a:gd name="T14" fmla="*/ 52 w 100"/>
                <a:gd name="T15" fmla="*/ 52 h 108"/>
                <a:gd name="T16" fmla="*/ 16 w 100"/>
                <a:gd name="T17" fmla="*/ 52 h 108"/>
                <a:gd name="T18" fmla="*/ 16 w 100"/>
                <a:gd name="T19" fmla="*/ 60 h 108"/>
                <a:gd name="T20" fmla="*/ 16 w 100"/>
                <a:gd name="T21" fmla="*/ 84 h 108"/>
                <a:gd name="T22" fmla="*/ 40 w 100"/>
                <a:gd name="T23" fmla="*/ 84 h 108"/>
                <a:gd name="T24" fmla="*/ 40 w 100"/>
                <a:gd name="T25" fmla="*/ 76 h 108"/>
                <a:gd name="T26" fmla="*/ 16 w 100"/>
                <a:gd name="T27" fmla="*/ 76 h 108"/>
                <a:gd name="T28" fmla="*/ 16 w 100"/>
                <a:gd name="T29" fmla="*/ 84 h 108"/>
                <a:gd name="T30" fmla="*/ 99 w 100"/>
                <a:gd name="T31" fmla="*/ 33 h 108"/>
                <a:gd name="T32" fmla="*/ 93 w 100"/>
                <a:gd name="T33" fmla="*/ 33 h 108"/>
                <a:gd name="T34" fmla="*/ 92 w 100"/>
                <a:gd name="T35" fmla="*/ 34 h 108"/>
                <a:gd name="T36" fmla="*/ 97 w 100"/>
                <a:gd name="T37" fmla="*/ 40 h 108"/>
                <a:gd name="T38" fmla="*/ 99 w 100"/>
                <a:gd name="T39" fmla="*/ 39 h 108"/>
                <a:gd name="T40" fmla="*/ 99 w 100"/>
                <a:gd name="T41" fmla="*/ 33 h 108"/>
                <a:gd name="T42" fmla="*/ 80 w 100"/>
                <a:gd name="T43" fmla="*/ 28 h 108"/>
                <a:gd name="T44" fmla="*/ 80 w 100"/>
                <a:gd name="T45" fmla="*/ 46 h 108"/>
                <a:gd name="T46" fmla="*/ 86 w 100"/>
                <a:gd name="T47" fmla="*/ 40 h 108"/>
                <a:gd name="T48" fmla="*/ 92 w 100"/>
                <a:gd name="T49" fmla="*/ 46 h 108"/>
                <a:gd name="T50" fmla="*/ 80 w 100"/>
                <a:gd name="T51" fmla="*/ 58 h 108"/>
                <a:gd name="T52" fmla="*/ 80 w 100"/>
                <a:gd name="T53" fmla="*/ 108 h 108"/>
                <a:gd name="T54" fmla="*/ 0 w 100"/>
                <a:gd name="T55" fmla="*/ 108 h 108"/>
                <a:gd name="T56" fmla="*/ 0 w 100"/>
                <a:gd name="T57" fmla="*/ 0 h 108"/>
                <a:gd name="T58" fmla="*/ 52 w 100"/>
                <a:gd name="T59" fmla="*/ 0 h 108"/>
                <a:gd name="T60" fmla="*/ 80 w 100"/>
                <a:gd name="T61" fmla="*/ 28 h 108"/>
                <a:gd name="T62" fmla="*/ 52 w 100"/>
                <a:gd name="T63" fmla="*/ 28 h 108"/>
                <a:gd name="T64" fmla="*/ 68 w 100"/>
                <a:gd name="T65" fmla="*/ 28 h 108"/>
                <a:gd name="T66" fmla="*/ 52 w 100"/>
                <a:gd name="T67" fmla="*/ 11 h 108"/>
                <a:gd name="T68" fmla="*/ 52 w 100"/>
                <a:gd name="T69" fmla="*/ 28 h 108"/>
                <a:gd name="T70" fmla="*/ 72 w 100"/>
                <a:gd name="T71" fmla="*/ 36 h 108"/>
                <a:gd name="T72" fmla="*/ 44 w 100"/>
                <a:gd name="T73" fmla="*/ 36 h 108"/>
                <a:gd name="T74" fmla="*/ 44 w 100"/>
                <a:gd name="T75" fmla="*/ 8 h 108"/>
                <a:gd name="T76" fmla="*/ 8 w 100"/>
                <a:gd name="T77" fmla="*/ 8 h 108"/>
                <a:gd name="T78" fmla="*/ 8 w 100"/>
                <a:gd name="T79" fmla="*/ 100 h 108"/>
                <a:gd name="T80" fmla="*/ 72 w 100"/>
                <a:gd name="T81" fmla="*/ 100 h 108"/>
                <a:gd name="T82" fmla="*/ 72 w 100"/>
                <a:gd name="T83" fmla="*/ 66 h 108"/>
                <a:gd name="T84" fmla="*/ 53 w 100"/>
                <a:gd name="T85" fmla="*/ 84 h 108"/>
                <a:gd name="T86" fmla="*/ 48 w 100"/>
                <a:gd name="T87" fmla="*/ 84 h 108"/>
                <a:gd name="T88" fmla="*/ 48 w 100"/>
                <a:gd name="T89" fmla="*/ 78 h 108"/>
                <a:gd name="T90" fmla="*/ 72 w 100"/>
                <a:gd name="T91" fmla="*/ 54 h 108"/>
                <a:gd name="T92" fmla="*/ 72 w 100"/>
                <a:gd name="T93" fmla="*/ 3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08">
                  <a:moveTo>
                    <a:pt x="3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16" y="60"/>
                  </a:moveTo>
                  <a:cubicBezTo>
                    <a:pt x="52" y="60"/>
                    <a:pt x="52" y="60"/>
                    <a:pt x="52" y="6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lnTo>
                    <a:pt x="16" y="60"/>
                  </a:lnTo>
                  <a:close/>
                  <a:moveTo>
                    <a:pt x="16" y="8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16" y="76"/>
                    <a:pt x="16" y="76"/>
                    <a:pt x="16" y="76"/>
                  </a:cubicBezTo>
                  <a:lnTo>
                    <a:pt x="16" y="84"/>
                  </a:lnTo>
                  <a:close/>
                  <a:moveTo>
                    <a:pt x="99" y="33"/>
                  </a:moveTo>
                  <a:cubicBezTo>
                    <a:pt x="97" y="31"/>
                    <a:pt x="95" y="31"/>
                    <a:pt x="93" y="33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7"/>
                    <a:pt x="100" y="35"/>
                    <a:pt x="99" y="33"/>
                  </a:cubicBezTo>
                  <a:close/>
                  <a:moveTo>
                    <a:pt x="80" y="28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80" y="28"/>
                  </a:lnTo>
                  <a:close/>
                  <a:moveTo>
                    <a:pt x="52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28"/>
                  </a:lnTo>
                  <a:close/>
                  <a:moveTo>
                    <a:pt x="7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9E69060-95A8-4368-AFD3-E4574F038796}"/>
              </a:ext>
            </a:extLst>
          </p:cNvPr>
          <p:cNvSpPr txBox="1"/>
          <p:nvPr/>
        </p:nvSpPr>
        <p:spPr>
          <a:xfrm>
            <a:off x="2179494" y="5592922"/>
            <a:ext cx="1499292" cy="79393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Recent</a:t>
            </a:r>
            <a:br>
              <a:rPr lang="en-US">
                <a:solidFill>
                  <a:srgbClr val="505050"/>
                </a:solidFill>
                <a:latin typeface="Segoe UI"/>
              </a:rPr>
            </a:br>
            <a:r>
              <a:rPr lang="en-US">
                <a:solidFill>
                  <a:srgbClr val="505050"/>
                </a:solidFill>
                <a:latin typeface="Segoe UI"/>
              </a:rPr>
              <a:t>Documents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E89B48B-682C-4CE7-9916-A1053E4D6B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33" y="3953471"/>
            <a:ext cx="539426" cy="5470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831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rgbClr val="00B0F0"/>
                </a:solidFill>
              </a:rPr>
              <a:t>Microsoft Graph Capabilities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8284E-F54C-4A85-823E-C7070DBFF8D4}"/>
              </a:ext>
            </a:extLst>
          </p:cNvPr>
          <p:cNvSpPr txBox="1"/>
          <p:nvPr/>
        </p:nvSpPr>
        <p:spPr>
          <a:xfrm>
            <a:off x="945542" y="3502949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 err="1">
                <a:solidFill>
                  <a:srgbClr val="505050"/>
                </a:solidFill>
                <a:latin typeface="Segoe UI"/>
              </a:rPr>
              <a:t>Auth</a:t>
            </a:r>
            <a:endParaRPr lang="en-US" sz="2400" b="1" dirty="0">
              <a:solidFill>
                <a:srgbClr val="505050"/>
              </a:solidFill>
              <a:latin typeface="Segoe UI"/>
            </a:endParaRP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Credentials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  Work/School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  Personal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OAuth scopes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  Delegated (User)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 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EACAE-9F09-4C84-A09F-9861B58F595F}"/>
              </a:ext>
            </a:extLst>
          </p:cNvPr>
          <p:cNvSpPr txBox="1"/>
          <p:nvPr/>
        </p:nvSpPr>
        <p:spPr>
          <a:xfrm>
            <a:off x="4960343" y="3497262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505050"/>
                </a:solidFill>
                <a:latin typeface="Segoe UI"/>
              </a:rPr>
              <a:t>OData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Filter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Order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Pagination</a:t>
            </a:r>
          </a:p>
          <a:p>
            <a:pPr defTabSz="932742"/>
            <a:endParaRPr lang="en-US" sz="2000" dirty="0">
              <a:solidFill>
                <a:srgbClr val="505050"/>
              </a:solidFill>
              <a:latin typeface="Segoe UI"/>
            </a:endParaRPr>
          </a:p>
          <a:p>
            <a:pPr defTabSz="932742"/>
            <a:r>
              <a:rPr lang="en-US" sz="2400" b="1" dirty="0">
                <a:solidFill>
                  <a:srgbClr val="505050"/>
                </a:solidFill>
                <a:latin typeface="Segoe UI"/>
              </a:rPr>
              <a:t>Compliance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Conditional access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National clouds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31D4D-6F7F-47C0-870A-588BB567EE7F}"/>
              </a:ext>
            </a:extLst>
          </p:cNvPr>
          <p:cNvSpPr txBox="1"/>
          <p:nvPr/>
        </p:nvSpPr>
        <p:spPr>
          <a:xfrm>
            <a:off x="8975144" y="3497263"/>
            <a:ext cx="2743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742"/>
            <a:r>
              <a:rPr lang="en-US" sz="2400" b="1" dirty="0">
                <a:solidFill>
                  <a:srgbClr val="505050"/>
                </a:solidFill>
                <a:latin typeface="Segoe UI"/>
              </a:rPr>
              <a:t>Query patterns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Web hooks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Delta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Extensions</a:t>
            </a:r>
          </a:p>
          <a:p>
            <a:pPr defTabSz="932742"/>
            <a:r>
              <a:rPr lang="en-US" sz="2000" dirty="0">
                <a:solidFill>
                  <a:srgbClr val="505050"/>
                </a:solidFill>
                <a:latin typeface="Segoe UI"/>
              </a:rPr>
              <a:t>Batching</a:t>
            </a:r>
          </a:p>
          <a:p>
            <a:pPr defTabSz="932742"/>
            <a:endParaRPr lang="en-US" sz="2000" dirty="0">
              <a:solidFill>
                <a:srgbClr val="505050"/>
              </a:solidFill>
              <a:latin typeface="Segoe UI"/>
            </a:endParaRPr>
          </a:p>
          <a:p>
            <a:pPr defTabSz="932742"/>
            <a:r>
              <a:rPr lang="en-US" sz="2400" b="1" dirty="0">
                <a:solidFill>
                  <a:srgbClr val="505050"/>
                </a:solidFill>
                <a:latin typeface="Segoe UI"/>
              </a:rPr>
              <a:t>SDKs &amp; tools</a:t>
            </a:r>
          </a:p>
        </p:txBody>
      </p: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352B84F8-8D1E-4980-934F-69C8DB22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966" y="1212849"/>
            <a:ext cx="1828541" cy="18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Tiago Costa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69416-826A-4FA4-BB84-BA78436AF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65" y="5542340"/>
            <a:ext cx="2154815" cy="1414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42988-A4F1-4AF5-B695-0A9790DC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528" y="1579144"/>
            <a:ext cx="1608782" cy="167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1A0D6-08D9-4E35-88C3-A4ED0BE9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27" y="3908459"/>
            <a:ext cx="1012068" cy="1606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21E5C-44D2-4F09-BBFE-FEC39133F787}"/>
              </a:ext>
            </a:extLst>
          </p:cNvPr>
          <p:cNvSpPr txBox="1"/>
          <p:nvPr/>
        </p:nvSpPr>
        <p:spPr>
          <a:xfrm>
            <a:off x="365760" y="1337022"/>
            <a:ext cx="11704320" cy="55646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Independent Contractor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MVP – Office Server and Services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MCT – Microsoft Certified Trainer and MCT RL – Regional Lead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IT Consultant, Trainer, Author and Speaker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MCT since 2006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endParaRPr lang="en-US" sz="2800" spc="-30" dirty="0">
              <a:solidFill>
                <a:srgbClr val="505050"/>
              </a:solidFill>
              <a:latin typeface="Segoe UI Light"/>
            </a:endParaRP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tiago.costa@outlook.com | www.tiagocosta.eu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spc="-30" dirty="0">
                <a:solidFill>
                  <a:srgbClr val="505050"/>
                </a:solidFill>
                <a:latin typeface="Segoe UI Light"/>
              </a:rPr>
              <a:t>Follow me @tiagocostapt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endParaRPr lang="en-US" sz="2800" spc="-30" dirty="0">
              <a:solidFill>
                <a:srgbClr val="505050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5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3C364B-C741-4814-AA80-404EACE9EB46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Extending Microsoft Graph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8CAA56-510B-423B-9E4E-183BB7FF06E4}"/>
              </a:ext>
            </a:extLst>
          </p:cNvPr>
          <p:cNvSpPr txBox="1">
            <a:spLocks/>
          </p:cNvSpPr>
          <p:nvPr/>
        </p:nvSpPr>
        <p:spPr>
          <a:xfrm>
            <a:off x="275482" y="1181473"/>
            <a:ext cx="6839875" cy="11816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Add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extensions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to user, group, mail &amp; more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99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62EE0-593C-4763-A65B-1B24ECBD96CD}"/>
              </a:ext>
            </a:extLst>
          </p:cNvPr>
          <p:cNvSpPr txBox="1"/>
          <p:nvPr/>
        </p:nvSpPr>
        <p:spPr>
          <a:xfrm>
            <a:off x="7115357" y="-1"/>
            <a:ext cx="5353777" cy="6994525"/>
          </a:xfrm>
          <a:prstGeom prst="rect">
            <a:avLst/>
          </a:prstGeom>
          <a:solidFill>
            <a:srgbClr val="FFFF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274320" tIns="149175" rIns="186468" bIns="149175" rtlCol="0">
            <a:noAutofit/>
          </a:bodyPr>
          <a:lstStyle/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Extensions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/me/message/&lt;id&gt;/?$expand=extensions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“Dan",  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"extensions":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extensionName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Com.Contoso.Referral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companyName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"Wingtip Toys",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expirationDate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"2017-12-30T11",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dealValue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10,000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Schema extensions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POST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schemaExtensions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"id":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graph_courses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",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targetTypes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[ "Group" ],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"properties": [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 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      "name": "name",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      "type": "String"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  }…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GET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/groups?$filter=courses/name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eq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 Math101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54B26-03CD-4CBD-B340-6BBBE37680C0}"/>
              </a:ext>
            </a:extLst>
          </p:cNvPr>
          <p:cNvSpPr txBox="1"/>
          <p:nvPr/>
        </p:nvSpPr>
        <p:spPr>
          <a:xfrm>
            <a:off x="4190522" y="2798096"/>
            <a:ext cx="1773609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Customer referral email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7E0EA-A1E5-47B0-A4C7-95C223882DBD}"/>
              </a:ext>
            </a:extLst>
          </p:cNvPr>
          <p:cNvSpPr txBox="1"/>
          <p:nvPr/>
        </p:nvSpPr>
        <p:spPr>
          <a:xfrm>
            <a:off x="4778430" y="4238246"/>
            <a:ext cx="1713218" cy="544637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PMP Certified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A2F379-C56F-4E93-9C95-423D3B12305D}"/>
              </a:ext>
            </a:extLst>
          </p:cNvPr>
          <p:cNvCxnSpPr>
            <a:cxnSpLocks/>
          </p:cNvCxnSpPr>
          <p:nvPr/>
        </p:nvCxnSpPr>
        <p:spPr>
          <a:xfrm flipH="1">
            <a:off x="3201164" y="3265170"/>
            <a:ext cx="707896" cy="80175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54039A-F5F0-4CD9-BDBC-3F80D14FA7E2}"/>
              </a:ext>
            </a:extLst>
          </p:cNvPr>
          <p:cNvCxnSpPr>
            <a:cxnSpLocks/>
            <a:stCxn id="16" idx="24"/>
          </p:cNvCxnSpPr>
          <p:nvPr/>
        </p:nvCxnSpPr>
        <p:spPr>
          <a:xfrm flipH="1" flipV="1">
            <a:off x="3191181" y="4345294"/>
            <a:ext cx="1322024" cy="14955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2994B-CE78-4797-B616-995084757CDB}"/>
              </a:ext>
            </a:extLst>
          </p:cNvPr>
          <p:cNvCxnSpPr>
            <a:cxnSpLocks/>
          </p:cNvCxnSpPr>
          <p:nvPr/>
        </p:nvCxnSpPr>
        <p:spPr>
          <a:xfrm>
            <a:off x="1800832" y="3506471"/>
            <a:ext cx="1144395" cy="62153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6A17F-D0A1-4373-9A90-F46BB694AAE7}"/>
              </a:ext>
            </a:extLst>
          </p:cNvPr>
          <p:cNvGrpSpPr/>
          <p:nvPr/>
        </p:nvGrpSpPr>
        <p:grpSpPr>
          <a:xfrm>
            <a:off x="4342635" y="4277411"/>
            <a:ext cx="466169" cy="466169"/>
            <a:chOff x="2434265" y="3747764"/>
            <a:chExt cx="820389" cy="8229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85ACA1-010A-4FDB-9ADC-02F92C2BC917}"/>
                </a:ext>
              </a:extLst>
            </p:cNvPr>
            <p:cNvSpPr/>
            <p:nvPr/>
          </p:nvSpPr>
          <p:spPr bwMode="auto">
            <a:xfrm>
              <a:off x="2434265" y="3747764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0120D6E7-3AE1-4ABC-942F-EEDF01B53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8179" y="4007312"/>
              <a:ext cx="412560" cy="303865"/>
            </a:xfrm>
            <a:custGeom>
              <a:avLst/>
              <a:gdLst>
                <a:gd name="T0" fmla="*/ 0 w 120"/>
                <a:gd name="T1" fmla="*/ 0 h 88"/>
                <a:gd name="T2" fmla="*/ 0 w 120"/>
                <a:gd name="T3" fmla="*/ 88 h 88"/>
                <a:gd name="T4" fmla="*/ 120 w 120"/>
                <a:gd name="T5" fmla="*/ 88 h 88"/>
                <a:gd name="T6" fmla="*/ 120 w 120"/>
                <a:gd name="T7" fmla="*/ 0 h 88"/>
                <a:gd name="T8" fmla="*/ 0 w 120"/>
                <a:gd name="T9" fmla="*/ 0 h 88"/>
                <a:gd name="T10" fmla="*/ 112 w 120"/>
                <a:gd name="T11" fmla="*/ 80 h 88"/>
                <a:gd name="T12" fmla="*/ 8 w 120"/>
                <a:gd name="T13" fmla="*/ 80 h 88"/>
                <a:gd name="T14" fmla="*/ 8 w 120"/>
                <a:gd name="T15" fmla="*/ 8 h 88"/>
                <a:gd name="T16" fmla="*/ 112 w 120"/>
                <a:gd name="T17" fmla="*/ 8 h 88"/>
                <a:gd name="T18" fmla="*/ 112 w 120"/>
                <a:gd name="T19" fmla="*/ 80 h 88"/>
                <a:gd name="T20" fmla="*/ 16 w 120"/>
                <a:gd name="T21" fmla="*/ 72 h 88"/>
                <a:gd name="T22" fmla="*/ 24 w 120"/>
                <a:gd name="T23" fmla="*/ 72 h 88"/>
                <a:gd name="T24" fmla="*/ 40 w 120"/>
                <a:gd name="T25" fmla="*/ 56 h 88"/>
                <a:gd name="T26" fmla="*/ 56 w 120"/>
                <a:gd name="T27" fmla="*/ 72 h 88"/>
                <a:gd name="T28" fmla="*/ 64 w 120"/>
                <a:gd name="T29" fmla="*/ 72 h 88"/>
                <a:gd name="T30" fmla="*/ 53 w 120"/>
                <a:gd name="T31" fmla="*/ 51 h 88"/>
                <a:gd name="T32" fmla="*/ 60 w 120"/>
                <a:gd name="T33" fmla="*/ 36 h 88"/>
                <a:gd name="T34" fmla="*/ 40 w 120"/>
                <a:gd name="T35" fmla="*/ 16 h 88"/>
                <a:gd name="T36" fmla="*/ 20 w 120"/>
                <a:gd name="T37" fmla="*/ 36 h 88"/>
                <a:gd name="T38" fmla="*/ 28 w 120"/>
                <a:gd name="T39" fmla="*/ 51 h 88"/>
                <a:gd name="T40" fmla="*/ 16 w 120"/>
                <a:gd name="T41" fmla="*/ 72 h 88"/>
                <a:gd name="T42" fmla="*/ 40 w 120"/>
                <a:gd name="T43" fmla="*/ 24 h 88"/>
                <a:gd name="T44" fmla="*/ 52 w 120"/>
                <a:gd name="T45" fmla="*/ 36 h 88"/>
                <a:gd name="T46" fmla="*/ 40 w 120"/>
                <a:gd name="T47" fmla="*/ 48 h 88"/>
                <a:gd name="T48" fmla="*/ 28 w 120"/>
                <a:gd name="T49" fmla="*/ 36 h 88"/>
                <a:gd name="T50" fmla="*/ 40 w 120"/>
                <a:gd name="T51" fmla="*/ 24 h 88"/>
                <a:gd name="T52" fmla="*/ 104 w 120"/>
                <a:gd name="T53" fmla="*/ 24 h 88"/>
                <a:gd name="T54" fmla="*/ 72 w 120"/>
                <a:gd name="T55" fmla="*/ 24 h 88"/>
                <a:gd name="T56" fmla="*/ 72 w 120"/>
                <a:gd name="T57" fmla="*/ 16 h 88"/>
                <a:gd name="T58" fmla="*/ 104 w 120"/>
                <a:gd name="T59" fmla="*/ 16 h 88"/>
                <a:gd name="T60" fmla="*/ 104 w 120"/>
                <a:gd name="T61" fmla="*/ 24 h 88"/>
                <a:gd name="T62" fmla="*/ 104 w 120"/>
                <a:gd name="T63" fmla="*/ 72 h 88"/>
                <a:gd name="T64" fmla="*/ 72 w 120"/>
                <a:gd name="T65" fmla="*/ 72 h 88"/>
                <a:gd name="T66" fmla="*/ 72 w 120"/>
                <a:gd name="T67" fmla="*/ 64 h 88"/>
                <a:gd name="T68" fmla="*/ 104 w 120"/>
                <a:gd name="T69" fmla="*/ 64 h 88"/>
                <a:gd name="T70" fmla="*/ 104 w 120"/>
                <a:gd name="T71" fmla="*/ 72 h 88"/>
                <a:gd name="T72" fmla="*/ 104 w 120"/>
                <a:gd name="T73" fmla="*/ 48 h 88"/>
                <a:gd name="T74" fmla="*/ 72 w 120"/>
                <a:gd name="T75" fmla="*/ 48 h 88"/>
                <a:gd name="T76" fmla="*/ 72 w 120"/>
                <a:gd name="T77" fmla="*/ 40 h 88"/>
                <a:gd name="T78" fmla="*/ 104 w 120"/>
                <a:gd name="T79" fmla="*/ 40 h 88"/>
                <a:gd name="T80" fmla="*/ 104 w 120"/>
                <a:gd name="T8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88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  <a:moveTo>
                    <a:pt x="112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80"/>
                  </a:lnTo>
                  <a:close/>
                  <a:moveTo>
                    <a:pt x="16" y="72"/>
                  </a:moveTo>
                  <a:cubicBezTo>
                    <a:pt x="24" y="72"/>
                    <a:pt x="24" y="72"/>
                    <a:pt x="24" y="72"/>
                  </a:cubicBezTo>
                  <a:cubicBezTo>
                    <a:pt x="24" y="63"/>
                    <a:pt x="31" y="56"/>
                    <a:pt x="40" y="56"/>
                  </a:cubicBezTo>
                  <a:cubicBezTo>
                    <a:pt x="49" y="56"/>
                    <a:pt x="56" y="63"/>
                    <a:pt x="56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63"/>
                    <a:pt x="60" y="55"/>
                    <a:pt x="53" y="51"/>
                  </a:cubicBezTo>
                  <a:cubicBezTo>
                    <a:pt x="57" y="47"/>
                    <a:pt x="60" y="42"/>
                    <a:pt x="60" y="36"/>
                  </a:cubicBezTo>
                  <a:cubicBezTo>
                    <a:pt x="60" y="25"/>
                    <a:pt x="51" y="16"/>
                    <a:pt x="40" y="16"/>
                  </a:cubicBezTo>
                  <a:cubicBezTo>
                    <a:pt x="29" y="16"/>
                    <a:pt x="20" y="25"/>
                    <a:pt x="20" y="36"/>
                  </a:cubicBezTo>
                  <a:cubicBezTo>
                    <a:pt x="20" y="42"/>
                    <a:pt x="23" y="47"/>
                    <a:pt x="28" y="51"/>
                  </a:cubicBezTo>
                  <a:cubicBezTo>
                    <a:pt x="21" y="55"/>
                    <a:pt x="16" y="63"/>
                    <a:pt x="16" y="72"/>
                  </a:cubicBezTo>
                  <a:close/>
                  <a:moveTo>
                    <a:pt x="40" y="24"/>
                  </a:moveTo>
                  <a:cubicBezTo>
                    <a:pt x="47" y="24"/>
                    <a:pt x="52" y="29"/>
                    <a:pt x="52" y="36"/>
                  </a:cubicBezTo>
                  <a:cubicBezTo>
                    <a:pt x="52" y="42"/>
                    <a:pt x="47" y="48"/>
                    <a:pt x="40" y="48"/>
                  </a:cubicBezTo>
                  <a:cubicBezTo>
                    <a:pt x="34" y="48"/>
                    <a:pt x="28" y="42"/>
                    <a:pt x="28" y="36"/>
                  </a:cubicBezTo>
                  <a:cubicBezTo>
                    <a:pt x="28" y="29"/>
                    <a:pt x="34" y="24"/>
                    <a:pt x="40" y="24"/>
                  </a:cubicBezTo>
                  <a:close/>
                  <a:moveTo>
                    <a:pt x="104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104" y="16"/>
                    <a:pt x="104" y="16"/>
                    <a:pt x="104" y="16"/>
                  </a:cubicBezTo>
                  <a:lnTo>
                    <a:pt x="104" y="24"/>
                  </a:lnTo>
                  <a:close/>
                  <a:moveTo>
                    <a:pt x="104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72"/>
                  </a:lnTo>
                  <a:close/>
                  <a:moveTo>
                    <a:pt x="104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104" y="40"/>
                    <a:pt x="104" y="40"/>
                    <a:pt x="104" y="40"/>
                  </a:cubicBezTo>
                  <a:lnTo>
                    <a:pt x="1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594C34-A701-4CE7-BA42-2034DD364A48}"/>
              </a:ext>
            </a:extLst>
          </p:cNvPr>
          <p:cNvGrpSpPr/>
          <p:nvPr/>
        </p:nvGrpSpPr>
        <p:grpSpPr>
          <a:xfrm>
            <a:off x="3714368" y="2993211"/>
            <a:ext cx="466169" cy="466169"/>
            <a:chOff x="942627" y="3529405"/>
            <a:chExt cx="820389" cy="82296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4F8E87-BF7F-41AF-B2A5-E14AAD636CBD}"/>
                </a:ext>
              </a:extLst>
            </p:cNvPr>
            <p:cNvSpPr/>
            <p:nvPr/>
          </p:nvSpPr>
          <p:spPr bwMode="auto">
            <a:xfrm>
              <a:off x="942627" y="3529405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92A7810D-FAD7-413D-9AF4-D35E574E12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8148" y="3786655"/>
              <a:ext cx="449345" cy="308460"/>
            </a:xfrm>
            <a:custGeom>
              <a:avLst/>
              <a:gdLst>
                <a:gd name="T0" fmla="*/ 0 w 303"/>
                <a:gd name="T1" fmla="*/ 208 h 208"/>
                <a:gd name="T2" fmla="*/ 303 w 303"/>
                <a:gd name="T3" fmla="*/ 208 h 208"/>
                <a:gd name="T4" fmla="*/ 303 w 303"/>
                <a:gd name="T5" fmla="*/ 0 h 208"/>
                <a:gd name="T6" fmla="*/ 0 w 303"/>
                <a:gd name="T7" fmla="*/ 0 h 208"/>
                <a:gd name="T8" fmla="*/ 0 w 303"/>
                <a:gd name="T9" fmla="*/ 208 h 208"/>
                <a:gd name="T10" fmla="*/ 263 w 303"/>
                <a:gd name="T11" fmla="*/ 19 h 208"/>
                <a:gd name="T12" fmla="*/ 152 w 303"/>
                <a:gd name="T13" fmla="*/ 92 h 208"/>
                <a:gd name="T14" fmla="*/ 41 w 303"/>
                <a:gd name="T15" fmla="*/ 19 h 208"/>
                <a:gd name="T16" fmla="*/ 263 w 303"/>
                <a:gd name="T17" fmla="*/ 19 h 208"/>
                <a:gd name="T18" fmla="*/ 19 w 303"/>
                <a:gd name="T19" fmla="*/ 26 h 208"/>
                <a:gd name="T20" fmla="*/ 152 w 303"/>
                <a:gd name="T21" fmla="*/ 113 h 208"/>
                <a:gd name="T22" fmla="*/ 284 w 303"/>
                <a:gd name="T23" fmla="*/ 26 h 208"/>
                <a:gd name="T24" fmla="*/ 284 w 303"/>
                <a:gd name="T25" fmla="*/ 189 h 208"/>
                <a:gd name="T26" fmla="*/ 19 w 303"/>
                <a:gd name="T27" fmla="*/ 189 h 208"/>
                <a:gd name="T28" fmla="*/ 19 w 303"/>
                <a:gd name="T29" fmla="*/ 2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208">
                  <a:moveTo>
                    <a:pt x="0" y="208"/>
                  </a:moveTo>
                  <a:lnTo>
                    <a:pt x="303" y="208"/>
                  </a:lnTo>
                  <a:lnTo>
                    <a:pt x="303" y="0"/>
                  </a:lnTo>
                  <a:lnTo>
                    <a:pt x="0" y="0"/>
                  </a:lnTo>
                  <a:lnTo>
                    <a:pt x="0" y="208"/>
                  </a:lnTo>
                  <a:close/>
                  <a:moveTo>
                    <a:pt x="263" y="19"/>
                  </a:moveTo>
                  <a:lnTo>
                    <a:pt x="152" y="92"/>
                  </a:lnTo>
                  <a:lnTo>
                    <a:pt x="41" y="19"/>
                  </a:lnTo>
                  <a:lnTo>
                    <a:pt x="263" y="19"/>
                  </a:lnTo>
                  <a:close/>
                  <a:moveTo>
                    <a:pt x="19" y="26"/>
                  </a:moveTo>
                  <a:lnTo>
                    <a:pt x="152" y="113"/>
                  </a:lnTo>
                  <a:lnTo>
                    <a:pt x="284" y="26"/>
                  </a:lnTo>
                  <a:lnTo>
                    <a:pt x="284" y="189"/>
                  </a:lnTo>
                  <a:lnTo>
                    <a:pt x="19" y="189"/>
                  </a:lnTo>
                  <a:lnTo>
                    <a:pt x="1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C4DEEE-D24F-4543-9547-D6788A219FF1}"/>
              </a:ext>
            </a:extLst>
          </p:cNvPr>
          <p:cNvSpPr/>
          <p:nvPr/>
        </p:nvSpPr>
        <p:spPr>
          <a:xfrm>
            <a:off x="1392722" y="5800068"/>
            <a:ext cx="2261424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505050"/>
                </a:solidFill>
                <a:latin typeface="Segoe UI"/>
              </a:rPr>
              <a:t>Favorite color: blue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D6E71C-F7BA-4A4A-B382-2CA7813C321C}"/>
              </a:ext>
            </a:extLst>
          </p:cNvPr>
          <p:cNvCxnSpPr>
            <a:cxnSpLocks/>
          </p:cNvCxnSpPr>
          <p:nvPr/>
        </p:nvCxnSpPr>
        <p:spPr>
          <a:xfrm flipH="1">
            <a:off x="2658323" y="4373287"/>
            <a:ext cx="341299" cy="121176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B69969-E376-4055-90CC-F9CC514342A1}"/>
              </a:ext>
            </a:extLst>
          </p:cNvPr>
          <p:cNvGrpSpPr/>
          <p:nvPr/>
        </p:nvGrpSpPr>
        <p:grpSpPr>
          <a:xfrm>
            <a:off x="1465725" y="3226296"/>
            <a:ext cx="466169" cy="466169"/>
            <a:chOff x="8955124" y="5214407"/>
            <a:chExt cx="820389" cy="82296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251B0CC-4ADE-4F13-9CCB-757ED0AE0557}"/>
                </a:ext>
              </a:extLst>
            </p:cNvPr>
            <p:cNvGrpSpPr/>
            <p:nvPr/>
          </p:nvGrpSpPr>
          <p:grpSpPr>
            <a:xfrm>
              <a:off x="8955124" y="5214407"/>
              <a:ext cx="820389" cy="822960"/>
              <a:chOff x="1573571" y="4134409"/>
              <a:chExt cx="820389" cy="82296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140DFD-DCA7-4996-AB70-6F8674919ED0}"/>
                  </a:ext>
                </a:extLst>
              </p:cNvPr>
              <p:cNvSpPr/>
              <p:nvPr/>
            </p:nvSpPr>
            <p:spPr bwMode="auto">
              <a:xfrm>
                <a:off x="1573571" y="4134409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107">
                <a:extLst>
                  <a:ext uri="{FF2B5EF4-FFF2-40B4-BE49-F238E27FC236}">
                    <a16:creationId xmlns:a16="http://schemas.microsoft.com/office/drawing/2014/main" id="{D1EE4666-CDE2-4370-AAB2-CF0138B7D5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8318" y="4482932"/>
                <a:ext cx="464916" cy="370161"/>
              </a:xfrm>
              <a:custGeom>
                <a:avLst/>
                <a:gdLst>
                  <a:gd name="T0" fmla="*/ 0 w 128"/>
                  <a:gd name="T1" fmla="*/ 56 h 104"/>
                  <a:gd name="T2" fmla="*/ 8 w 128"/>
                  <a:gd name="T3" fmla="*/ 56 h 104"/>
                  <a:gd name="T4" fmla="*/ 24 w 128"/>
                  <a:gd name="T5" fmla="*/ 40 h 104"/>
                  <a:gd name="T6" fmla="*/ 40 w 128"/>
                  <a:gd name="T7" fmla="*/ 56 h 104"/>
                  <a:gd name="T8" fmla="*/ 50 w 128"/>
                  <a:gd name="T9" fmla="*/ 75 h 104"/>
                  <a:gd name="T10" fmla="*/ 32 w 128"/>
                  <a:gd name="T11" fmla="*/ 104 h 104"/>
                  <a:gd name="T12" fmla="*/ 40 w 128"/>
                  <a:gd name="T13" fmla="*/ 104 h 104"/>
                  <a:gd name="T14" fmla="*/ 64 w 128"/>
                  <a:gd name="T15" fmla="*/ 80 h 104"/>
                  <a:gd name="T16" fmla="*/ 88 w 128"/>
                  <a:gd name="T17" fmla="*/ 104 h 104"/>
                  <a:gd name="T18" fmla="*/ 96 w 128"/>
                  <a:gd name="T19" fmla="*/ 104 h 104"/>
                  <a:gd name="T20" fmla="*/ 78 w 128"/>
                  <a:gd name="T21" fmla="*/ 75 h 104"/>
                  <a:gd name="T22" fmla="*/ 88 w 128"/>
                  <a:gd name="T23" fmla="*/ 56 h 104"/>
                  <a:gd name="T24" fmla="*/ 104 w 128"/>
                  <a:gd name="T25" fmla="*/ 40 h 104"/>
                  <a:gd name="T26" fmla="*/ 120 w 128"/>
                  <a:gd name="T27" fmla="*/ 56 h 104"/>
                  <a:gd name="T28" fmla="*/ 128 w 128"/>
                  <a:gd name="T29" fmla="*/ 56 h 104"/>
                  <a:gd name="T30" fmla="*/ 117 w 128"/>
                  <a:gd name="T31" fmla="*/ 36 h 104"/>
                  <a:gd name="T32" fmla="*/ 124 w 128"/>
                  <a:gd name="T33" fmla="*/ 20 h 104"/>
                  <a:gd name="T34" fmla="*/ 104 w 128"/>
                  <a:gd name="T35" fmla="*/ 0 h 104"/>
                  <a:gd name="T36" fmla="*/ 84 w 128"/>
                  <a:gd name="T37" fmla="*/ 20 h 104"/>
                  <a:gd name="T38" fmla="*/ 92 w 128"/>
                  <a:gd name="T39" fmla="*/ 36 h 104"/>
                  <a:gd name="T40" fmla="*/ 84 w 128"/>
                  <a:gd name="T41" fmla="*/ 43 h 104"/>
                  <a:gd name="T42" fmla="*/ 64 w 128"/>
                  <a:gd name="T43" fmla="*/ 32 h 104"/>
                  <a:gd name="T44" fmla="*/ 44 w 128"/>
                  <a:gd name="T45" fmla="*/ 43 h 104"/>
                  <a:gd name="T46" fmla="*/ 37 w 128"/>
                  <a:gd name="T47" fmla="*/ 36 h 104"/>
                  <a:gd name="T48" fmla="*/ 44 w 128"/>
                  <a:gd name="T49" fmla="*/ 20 h 104"/>
                  <a:gd name="T50" fmla="*/ 24 w 128"/>
                  <a:gd name="T51" fmla="*/ 0 h 104"/>
                  <a:gd name="T52" fmla="*/ 4 w 128"/>
                  <a:gd name="T53" fmla="*/ 20 h 104"/>
                  <a:gd name="T54" fmla="*/ 12 w 128"/>
                  <a:gd name="T55" fmla="*/ 36 h 104"/>
                  <a:gd name="T56" fmla="*/ 0 w 128"/>
                  <a:gd name="T57" fmla="*/ 56 h 104"/>
                  <a:gd name="T58" fmla="*/ 104 w 128"/>
                  <a:gd name="T59" fmla="*/ 8 h 104"/>
                  <a:gd name="T60" fmla="*/ 116 w 128"/>
                  <a:gd name="T61" fmla="*/ 20 h 104"/>
                  <a:gd name="T62" fmla="*/ 104 w 128"/>
                  <a:gd name="T63" fmla="*/ 32 h 104"/>
                  <a:gd name="T64" fmla="*/ 92 w 128"/>
                  <a:gd name="T65" fmla="*/ 20 h 104"/>
                  <a:gd name="T66" fmla="*/ 104 w 128"/>
                  <a:gd name="T67" fmla="*/ 8 h 104"/>
                  <a:gd name="T68" fmla="*/ 64 w 128"/>
                  <a:gd name="T69" fmla="*/ 40 h 104"/>
                  <a:gd name="T70" fmla="*/ 80 w 128"/>
                  <a:gd name="T71" fmla="*/ 56 h 104"/>
                  <a:gd name="T72" fmla="*/ 64 w 128"/>
                  <a:gd name="T73" fmla="*/ 72 h 104"/>
                  <a:gd name="T74" fmla="*/ 48 w 128"/>
                  <a:gd name="T75" fmla="*/ 56 h 104"/>
                  <a:gd name="T76" fmla="*/ 64 w 128"/>
                  <a:gd name="T77" fmla="*/ 40 h 104"/>
                  <a:gd name="T78" fmla="*/ 24 w 128"/>
                  <a:gd name="T79" fmla="*/ 8 h 104"/>
                  <a:gd name="T80" fmla="*/ 36 w 128"/>
                  <a:gd name="T81" fmla="*/ 20 h 104"/>
                  <a:gd name="T82" fmla="*/ 24 w 128"/>
                  <a:gd name="T83" fmla="*/ 32 h 104"/>
                  <a:gd name="T84" fmla="*/ 12 w 128"/>
                  <a:gd name="T85" fmla="*/ 20 h 104"/>
                  <a:gd name="T86" fmla="*/ 24 w 128"/>
                  <a:gd name="T87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5"/>
                    </a:cubicBezTo>
                    <a:cubicBezTo>
                      <a:pt x="40" y="81"/>
                      <a:pt x="32" y="91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1"/>
                      <a:pt x="89" y="81"/>
                      <a:pt x="78" y="75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7"/>
                      <a:pt x="124" y="40"/>
                      <a:pt x="117" y="36"/>
                    </a:cubicBez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7"/>
                      <a:pt x="86" y="40"/>
                      <a:pt x="84" y="43"/>
                    </a:cubicBezTo>
                    <a:cubicBezTo>
                      <a:pt x="80" y="36"/>
                      <a:pt x="73" y="32"/>
                      <a:pt x="64" y="32"/>
                    </a:cubicBezTo>
                    <a:cubicBezTo>
                      <a:pt x="56" y="32"/>
                      <a:pt x="49" y="36"/>
                      <a:pt x="44" y="43"/>
                    </a:cubicBezTo>
                    <a:cubicBezTo>
                      <a:pt x="42" y="40"/>
                      <a:pt x="40" y="37"/>
                      <a:pt x="37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7"/>
                      <a:pt x="0" y="56"/>
                    </a:cubicBezTo>
                    <a:close/>
                    <a:moveTo>
                      <a:pt x="104" y="8"/>
                    </a:moveTo>
                    <a:cubicBezTo>
                      <a:pt x="111" y="8"/>
                      <a:pt x="116" y="13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8" y="32"/>
                      <a:pt x="92" y="27"/>
                      <a:pt x="92" y="20"/>
                    </a:cubicBezTo>
                    <a:cubicBezTo>
                      <a:pt x="92" y="13"/>
                      <a:pt x="98" y="8"/>
                      <a:pt x="104" y="8"/>
                    </a:cubicBezTo>
                    <a:close/>
                    <a:moveTo>
                      <a:pt x="64" y="40"/>
                    </a:move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lose/>
                    <a:moveTo>
                      <a:pt x="24" y="8"/>
                    </a:moveTo>
                    <a:cubicBezTo>
                      <a:pt x="31" y="8"/>
                      <a:pt x="36" y="13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8" y="32"/>
                      <a:pt x="12" y="27"/>
                      <a:pt x="12" y="20"/>
                    </a:cubicBezTo>
                    <a:cubicBezTo>
                      <a:pt x="12" y="13"/>
                      <a:pt x="18" y="8"/>
                      <a:pt x="2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4" name="Freeform 126">
              <a:extLst>
                <a:ext uri="{FF2B5EF4-FFF2-40B4-BE49-F238E27FC236}">
                  <a16:creationId xmlns:a16="http://schemas.microsoft.com/office/drawing/2014/main" id="{F790E5EC-F776-427F-AA28-33977189C0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82556" y="5354119"/>
              <a:ext cx="262307" cy="230170"/>
            </a:xfrm>
            <a:custGeom>
              <a:avLst/>
              <a:gdLst>
                <a:gd name="T0" fmla="*/ 0 w 302"/>
                <a:gd name="T1" fmla="*/ 190 h 265"/>
                <a:gd name="T2" fmla="*/ 37 w 302"/>
                <a:gd name="T3" fmla="*/ 190 h 265"/>
                <a:gd name="T4" fmla="*/ 37 w 302"/>
                <a:gd name="T5" fmla="*/ 265 h 265"/>
                <a:gd name="T6" fmla="*/ 113 w 302"/>
                <a:gd name="T7" fmla="*/ 190 h 265"/>
                <a:gd name="T8" fmla="*/ 302 w 302"/>
                <a:gd name="T9" fmla="*/ 190 h 265"/>
                <a:gd name="T10" fmla="*/ 302 w 302"/>
                <a:gd name="T11" fmla="*/ 0 h 265"/>
                <a:gd name="T12" fmla="*/ 0 w 302"/>
                <a:gd name="T13" fmla="*/ 0 h 265"/>
                <a:gd name="T14" fmla="*/ 0 w 302"/>
                <a:gd name="T15" fmla="*/ 190 h 265"/>
                <a:gd name="T16" fmla="*/ 19 w 302"/>
                <a:gd name="T17" fmla="*/ 19 h 265"/>
                <a:gd name="T18" fmla="*/ 283 w 302"/>
                <a:gd name="T19" fmla="*/ 19 h 265"/>
                <a:gd name="T20" fmla="*/ 283 w 302"/>
                <a:gd name="T21" fmla="*/ 171 h 265"/>
                <a:gd name="T22" fmla="*/ 113 w 302"/>
                <a:gd name="T23" fmla="*/ 171 h 265"/>
                <a:gd name="T24" fmla="*/ 104 w 302"/>
                <a:gd name="T25" fmla="*/ 171 h 265"/>
                <a:gd name="T26" fmla="*/ 99 w 302"/>
                <a:gd name="T27" fmla="*/ 175 h 265"/>
                <a:gd name="T28" fmla="*/ 56 w 302"/>
                <a:gd name="T29" fmla="*/ 218 h 265"/>
                <a:gd name="T30" fmla="*/ 56 w 302"/>
                <a:gd name="T31" fmla="*/ 190 h 265"/>
                <a:gd name="T32" fmla="*/ 56 w 302"/>
                <a:gd name="T33" fmla="*/ 171 h 265"/>
                <a:gd name="T34" fmla="*/ 37 w 302"/>
                <a:gd name="T35" fmla="*/ 171 h 265"/>
                <a:gd name="T36" fmla="*/ 19 w 302"/>
                <a:gd name="T37" fmla="*/ 171 h 265"/>
                <a:gd name="T38" fmla="*/ 19 w 302"/>
                <a:gd name="T39" fmla="*/ 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265">
                  <a:moveTo>
                    <a:pt x="0" y="190"/>
                  </a:moveTo>
                  <a:lnTo>
                    <a:pt x="37" y="190"/>
                  </a:lnTo>
                  <a:lnTo>
                    <a:pt x="37" y="265"/>
                  </a:lnTo>
                  <a:lnTo>
                    <a:pt x="113" y="190"/>
                  </a:lnTo>
                  <a:lnTo>
                    <a:pt x="302" y="19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19" y="19"/>
                  </a:moveTo>
                  <a:lnTo>
                    <a:pt x="283" y="19"/>
                  </a:lnTo>
                  <a:lnTo>
                    <a:pt x="283" y="171"/>
                  </a:lnTo>
                  <a:lnTo>
                    <a:pt x="113" y="171"/>
                  </a:lnTo>
                  <a:lnTo>
                    <a:pt x="104" y="171"/>
                  </a:lnTo>
                  <a:lnTo>
                    <a:pt x="99" y="175"/>
                  </a:lnTo>
                  <a:lnTo>
                    <a:pt x="56" y="218"/>
                  </a:lnTo>
                  <a:lnTo>
                    <a:pt x="56" y="190"/>
                  </a:lnTo>
                  <a:lnTo>
                    <a:pt x="56" y="171"/>
                  </a:lnTo>
                  <a:lnTo>
                    <a:pt x="37" y="171"/>
                  </a:lnTo>
                  <a:lnTo>
                    <a:pt x="19" y="171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2C51FFB-1074-4330-83D7-2ABAA1378ADC}"/>
              </a:ext>
            </a:extLst>
          </p:cNvPr>
          <p:cNvSpPr txBox="1"/>
          <p:nvPr/>
        </p:nvSpPr>
        <p:spPr>
          <a:xfrm>
            <a:off x="238741" y="3100293"/>
            <a:ext cx="1274377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Group: Math 101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5060AD-F983-4275-BCA9-713642FB8F90}"/>
              </a:ext>
            </a:extLst>
          </p:cNvPr>
          <p:cNvGrpSpPr/>
          <p:nvPr/>
        </p:nvGrpSpPr>
        <p:grpSpPr>
          <a:xfrm>
            <a:off x="2396148" y="5333900"/>
            <a:ext cx="466169" cy="466169"/>
            <a:chOff x="2396148" y="5333900"/>
            <a:chExt cx="466169" cy="466169"/>
          </a:xfrm>
          <a:solidFill>
            <a:srgbClr val="002050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1BE309-0E52-4622-8C7B-7FB39507D8FD}"/>
                </a:ext>
              </a:extLst>
            </p:cNvPr>
            <p:cNvSpPr/>
            <p:nvPr/>
          </p:nvSpPr>
          <p:spPr bwMode="auto">
            <a:xfrm>
              <a:off x="2396148" y="5333900"/>
              <a:ext cx="466169" cy="466169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71712616-5D2A-4E18-9746-DEF9F1629983}"/>
                </a:ext>
              </a:extLst>
            </p:cNvPr>
            <p:cNvSpPr/>
            <p:nvPr/>
          </p:nvSpPr>
          <p:spPr bwMode="auto">
            <a:xfrm>
              <a:off x="2496455" y="5427007"/>
              <a:ext cx="265554" cy="265554"/>
            </a:xfrm>
            <a:prstGeom prst="star5">
              <a:avLst/>
            </a:prstGeom>
            <a:solidFill>
              <a:srgbClr val="00BCF2"/>
            </a:solidFill>
            <a:ln w="1905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3148E02-6B43-4CB0-AB29-D8B2B68C73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33" y="3953471"/>
            <a:ext cx="539426" cy="5470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395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43B6DA-06DA-49BA-8439-7DA8ED35C153}"/>
              </a:ext>
            </a:extLst>
          </p:cNvPr>
          <p:cNvCxnSpPr>
            <a:cxnSpLocks/>
          </p:cNvCxnSpPr>
          <p:nvPr/>
        </p:nvCxnSpPr>
        <p:spPr>
          <a:xfrm flipV="1">
            <a:off x="1762916" y="4236720"/>
            <a:ext cx="1236706" cy="39042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B95DA9-B24A-42E8-A6C4-3ADAEAFD8834}"/>
              </a:ext>
            </a:extLst>
          </p:cNvPr>
          <p:cNvCxnSpPr>
            <a:cxnSpLocks/>
            <a:stCxn id="9" idx="44"/>
          </p:cNvCxnSpPr>
          <p:nvPr/>
        </p:nvCxnSpPr>
        <p:spPr>
          <a:xfrm>
            <a:off x="1777646" y="3013887"/>
            <a:ext cx="1161763" cy="108778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D8CAC25-D18D-4DF7-A08D-A362BF1F98F4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Microsoft Graph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E9BFA4-51F8-4591-8A53-B583D5F5AB62}"/>
              </a:ext>
            </a:extLst>
          </p:cNvPr>
          <p:cNvSpPr txBox="1">
            <a:spLocks/>
          </p:cNvSpPr>
          <p:nvPr/>
        </p:nvSpPr>
        <p:spPr>
          <a:xfrm>
            <a:off x="275482" y="1181473"/>
            <a:ext cx="7389674" cy="6831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notifications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&amp;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track changes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90C78-CE9E-47E1-8880-F7D8D7196E6F}"/>
              </a:ext>
            </a:extLst>
          </p:cNvPr>
          <p:cNvSpPr txBox="1"/>
          <p:nvPr/>
        </p:nvSpPr>
        <p:spPr>
          <a:xfrm>
            <a:off x="7115357" y="0"/>
            <a:ext cx="5321118" cy="6994525"/>
          </a:xfrm>
          <a:prstGeom prst="rect">
            <a:avLst/>
          </a:prstGeom>
          <a:solidFill>
            <a:srgbClr val="FFFF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274320" tIns="149175" rIns="186468" bIns="149175" rtlCol="0">
            <a:noAutofit/>
          </a:bodyPr>
          <a:lstStyle/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mailFolders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/{id}/messages/delta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"@odata.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deltalink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":"me/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mailfolders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('AA')/messages/delta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?$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deltatoken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=BB",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[…]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POST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/subscriptions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changeType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created,updated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", 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notificationUrl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"https://app.net/callback",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"resource": "/me/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mailfolders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('AA')/messages",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/me/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mailFolders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/{id}/messages/delta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?$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deltatoken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=BB"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[…]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11E59-C0B1-42CA-98BE-7B324DB57A1E}"/>
              </a:ext>
            </a:extLst>
          </p:cNvPr>
          <p:cNvGrpSpPr/>
          <p:nvPr/>
        </p:nvGrpSpPr>
        <p:grpSpPr>
          <a:xfrm>
            <a:off x="1549036" y="2731763"/>
            <a:ext cx="466169" cy="466169"/>
            <a:chOff x="4750202" y="3174487"/>
            <a:chExt cx="820389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21978F-7AE2-4D86-A9E9-DF858C5AAF90}"/>
                </a:ext>
              </a:extLst>
            </p:cNvPr>
            <p:cNvSpPr/>
            <p:nvPr/>
          </p:nvSpPr>
          <p:spPr bwMode="auto">
            <a:xfrm>
              <a:off x="4750202" y="317448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124">
              <a:extLst>
                <a:ext uri="{FF2B5EF4-FFF2-40B4-BE49-F238E27FC236}">
                  <a16:creationId xmlns:a16="http://schemas.microsoft.com/office/drawing/2014/main" id="{AE7F1E3F-3B01-42A6-9C36-E6F3C3A2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544" y="3393709"/>
              <a:ext cx="393704" cy="386073"/>
            </a:xfrm>
            <a:custGeom>
              <a:avLst/>
              <a:gdLst>
                <a:gd name="T0" fmla="*/ 36 w 100"/>
                <a:gd name="T1" fmla="*/ 36 h 108"/>
                <a:gd name="T2" fmla="*/ 16 w 100"/>
                <a:gd name="T3" fmla="*/ 36 h 108"/>
                <a:gd name="T4" fmla="*/ 16 w 100"/>
                <a:gd name="T5" fmla="*/ 28 h 108"/>
                <a:gd name="T6" fmla="*/ 36 w 100"/>
                <a:gd name="T7" fmla="*/ 28 h 108"/>
                <a:gd name="T8" fmla="*/ 36 w 100"/>
                <a:gd name="T9" fmla="*/ 36 h 108"/>
                <a:gd name="T10" fmla="*/ 16 w 100"/>
                <a:gd name="T11" fmla="*/ 60 h 108"/>
                <a:gd name="T12" fmla="*/ 52 w 100"/>
                <a:gd name="T13" fmla="*/ 60 h 108"/>
                <a:gd name="T14" fmla="*/ 52 w 100"/>
                <a:gd name="T15" fmla="*/ 52 h 108"/>
                <a:gd name="T16" fmla="*/ 16 w 100"/>
                <a:gd name="T17" fmla="*/ 52 h 108"/>
                <a:gd name="T18" fmla="*/ 16 w 100"/>
                <a:gd name="T19" fmla="*/ 60 h 108"/>
                <a:gd name="T20" fmla="*/ 16 w 100"/>
                <a:gd name="T21" fmla="*/ 84 h 108"/>
                <a:gd name="T22" fmla="*/ 40 w 100"/>
                <a:gd name="T23" fmla="*/ 84 h 108"/>
                <a:gd name="T24" fmla="*/ 40 w 100"/>
                <a:gd name="T25" fmla="*/ 76 h 108"/>
                <a:gd name="T26" fmla="*/ 16 w 100"/>
                <a:gd name="T27" fmla="*/ 76 h 108"/>
                <a:gd name="T28" fmla="*/ 16 w 100"/>
                <a:gd name="T29" fmla="*/ 84 h 108"/>
                <a:gd name="T30" fmla="*/ 99 w 100"/>
                <a:gd name="T31" fmla="*/ 33 h 108"/>
                <a:gd name="T32" fmla="*/ 93 w 100"/>
                <a:gd name="T33" fmla="*/ 33 h 108"/>
                <a:gd name="T34" fmla="*/ 92 w 100"/>
                <a:gd name="T35" fmla="*/ 34 h 108"/>
                <a:gd name="T36" fmla="*/ 97 w 100"/>
                <a:gd name="T37" fmla="*/ 40 h 108"/>
                <a:gd name="T38" fmla="*/ 99 w 100"/>
                <a:gd name="T39" fmla="*/ 39 h 108"/>
                <a:gd name="T40" fmla="*/ 99 w 100"/>
                <a:gd name="T41" fmla="*/ 33 h 108"/>
                <a:gd name="T42" fmla="*/ 80 w 100"/>
                <a:gd name="T43" fmla="*/ 28 h 108"/>
                <a:gd name="T44" fmla="*/ 80 w 100"/>
                <a:gd name="T45" fmla="*/ 46 h 108"/>
                <a:gd name="T46" fmla="*/ 86 w 100"/>
                <a:gd name="T47" fmla="*/ 40 h 108"/>
                <a:gd name="T48" fmla="*/ 92 w 100"/>
                <a:gd name="T49" fmla="*/ 46 h 108"/>
                <a:gd name="T50" fmla="*/ 80 w 100"/>
                <a:gd name="T51" fmla="*/ 58 h 108"/>
                <a:gd name="T52" fmla="*/ 80 w 100"/>
                <a:gd name="T53" fmla="*/ 108 h 108"/>
                <a:gd name="T54" fmla="*/ 0 w 100"/>
                <a:gd name="T55" fmla="*/ 108 h 108"/>
                <a:gd name="T56" fmla="*/ 0 w 100"/>
                <a:gd name="T57" fmla="*/ 0 h 108"/>
                <a:gd name="T58" fmla="*/ 52 w 100"/>
                <a:gd name="T59" fmla="*/ 0 h 108"/>
                <a:gd name="T60" fmla="*/ 80 w 100"/>
                <a:gd name="T61" fmla="*/ 28 h 108"/>
                <a:gd name="T62" fmla="*/ 52 w 100"/>
                <a:gd name="T63" fmla="*/ 28 h 108"/>
                <a:gd name="T64" fmla="*/ 68 w 100"/>
                <a:gd name="T65" fmla="*/ 28 h 108"/>
                <a:gd name="T66" fmla="*/ 52 w 100"/>
                <a:gd name="T67" fmla="*/ 11 h 108"/>
                <a:gd name="T68" fmla="*/ 52 w 100"/>
                <a:gd name="T69" fmla="*/ 28 h 108"/>
                <a:gd name="T70" fmla="*/ 72 w 100"/>
                <a:gd name="T71" fmla="*/ 36 h 108"/>
                <a:gd name="T72" fmla="*/ 44 w 100"/>
                <a:gd name="T73" fmla="*/ 36 h 108"/>
                <a:gd name="T74" fmla="*/ 44 w 100"/>
                <a:gd name="T75" fmla="*/ 8 h 108"/>
                <a:gd name="T76" fmla="*/ 8 w 100"/>
                <a:gd name="T77" fmla="*/ 8 h 108"/>
                <a:gd name="T78" fmla="*/ 8 w 100"/>
                <a:gd name="T79" fmla="*/ 100 h 108"/>
                <a:gd name="T80" fmla="*/ 72 w 100"/>
                <a:gd name="T81" fmla="*/ 100 h 108"/>
                <a:gd name="T82" fmla="*/ 72 w 100"/>
                <a:gd name="T83" fmla="*/ 66 h 108"/>
                <a:gd name="T84" fmla="*/ 53 w 100"/>
                <a:gd name="T85" fmla="*/ 84 h 108"/>
                <a:gd name="T86" fmla="*/ 48 w 100"/>
                <a:gd name="T87" fmla="*/ 84 h 108"/>
                <a:gd name="T88" fmla="*/ 48 w 100"/>
                <a:gd name="T89" fmla="*/ 78 h 108"/>
                <a:gd name="T90" fmla="*/ 72 w 100"/>
                <a:gd name="T91" fmla="*/ 54 h 108"/>
                <a:gd name="T92" fmla="*/ 72 w 100"/>
                <a:gd name="T93" fmla="*/ 3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08">
                  <a:moveTo>
                    <a:pt x="3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16" y="60"/>
                  </a:moveTo>
                  <a:cubicBezTo>
                    <a:pt x="52" y="60"/>
                    <a:pt x="52" y="60"/>
                    <a:pt x="52" y="6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lnTo>
                    <a:pt x="16" y="60"/>
                  </a:lnTo>
                  <a:close/>
                  <a:moveTo>
                    <a:pt x="16" y="8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16" y="76"/>
                    <a:pt x="16" y="76"/>
                    <a:pt x="16" y="76"/>
                  </a:cubicBezTo>
                  <a:lnTo>
                    <a:pt x="16" y="84"/>
                  </a:lnTo>
                  <a:close/>
                  <a:moveTo>
                    <a:pt x="99" y="33"/>
                  </a:moveTo>
                  <a:cubicBezTo>
                    <a:pt x="97" y="31"/>
                    <a:pt x="95" y="31"/>
                    <a:pt x="93" y="33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7"/>
                    <a:pt x="100" y="35"/>
                    <a:pt x="99" y="33"/>
                  </a:cubicBezTo>
                  <a:close/>
                  <a:moveTo>
                    <a:pt x="80" y="28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80" y="28"/>
                  </a:lnTo>
                  <a:close/>
                  <a:moveTo>
                    <a:pt x="52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28"/>
                  </a:lnTo>
                  <a:close/>
                  <a:moveTo>
                    <a:pt x="7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AD14B-B44A-4D59-B564-4F4E06278C03}"/>
              </a:ext>
            </a:extLst>
          </p:cNvPr>
          <p:cNvSpPr txBox="1"/>
          <p:nvPr/>
        </p:nvSpPr>
        <p:spPr>
          <a:xfrm>
            <a:off x="556813" y="2586903"/>
            <a:ext cx="1101043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Edited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7A4A3-BE66-4A83-9D97-91DAADB1EE70}"/>
              </a:ext>
            </a:extLst>
          </p:cNvPr>
          <p:cNvSpPr txBox="1"/>
          <p:nvPr/>
        </p:nvSpPr>
        <p:spPr>
          <a:xfrm>
            <a:off x="4620376" y="3681962"/>
            <a:ext cx="1579862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Got a new hire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FD385-2A31-4A38-A706-7EE771ED89BE}"/>
              </a:ext>
            </a:extLst>
          </p:cNvPr>
          <p:cNvGrpSpPr/>
          <p:nvPr/>
        </p:nvGrpSpPr>
        <p:grpSpPr>
          <a:xfrm>
            <a:off x="1427809" y="4417619"/>
            <a:ext cx="466169" cy="466169"/>
            <a:chOff x="8955124" y="5214407"/>
            <a:chExt cx="820389" cy="8229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E9FC1B-D8F7-47C8-98C3-435E5D260977}"/>
                </a:ext>
              </a:extLst>
            </p:cNvPr>
            <p:cNvGrpSpPr/>
            <p:nvPr/>
          </p:nvGrpSpPr>
          <p:grpSpPr>
            <a:xfrm>
              <a:off x="8955124" y="5214407"/>
              <a:ext cx="820389" cy="822960"/>
              <a:chOff x="1573571" y="4134409"/>
              <a:chExt cx="820389" cy="8229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CB5C021-4775-4601-8319-F245105E54C8}"/>
                  </a:ext>
                </a:extLst>
              </p:cNvPr>
              <p:cNvSpPr/>
              <p:nvPr/>
            </p:nvSpPr>
            <p:spPr bwMode="auto">
              <a:xfrm>
                <a:off x="1573571" y="4134409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Freeform 107">
                <a:extLst>
                  <a:ext uri="{FF2B5EF4-FFF2-40B4-BE49-F238E27FC236}">
                    <a16:creationId xmlns:a16="http://schemas.microsoft.com/office/drawing/2014/main" id="{5822A22E-721D-4968-BF56-5645A39762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8318" y="4482932"/>
                <a:ext cx="464916" cy="370161"/>
              </a:xfrm>
              <a:custGeom>
                <a:avLst/>
                <a:gdLst>
                  <a:gd name="T0" fmla="*/ 0 w 128"/>
                  <a:gd name="T1" fmla="*/ 56 h 104"/>
                  <a:gd name="T2" fmla="*/ 8 w 128"/>
                  <a:gd name="T3" fmla="*/ 56 h 104"/>
                  <a:gd name="T4" fmla="*/ 24 w 128"/>
                  <a:gd name="T5" fmla="*/ 40 h 104"/>
                  <a:gd name="T6" fmla="*/ 40 w 128"/>
                  <a:gd name="T7" fmla="*/ 56 h 104"/>
                  <a:gd name="T8" fmla="*/ 50 w 128"/>
                  <a:gd name="T9" fmla="*/ 75 h 104"/>
                  <a:gd name="T10" fmla="*/ 32 w 128"/>
                  <a:gd name="T11" fmla="*/ 104 h 104"/>
                  <a:gd name="T12" fmla="*/ 40 w 128"/>
                  <a:gd name="T13" fmla="*/ 104 h 104"/>
                  <a:gd name="T14" fmla="*/ 64 w 128"/>
                  <a:gd name="T15" fmla="*/ 80 h 104"/>
                  <a:gd name="T16" fmla="*/ 88 w 128"/>
                  <a:gd name="T17" fmla="*/ 104 h 104"/>
                  <a:gd name="T18" fmla="*/ 96 w 128"/>
                  <a:gd name="T19" fmla="*/ 104 h 104"/>
                  <a:gd name="T20" fmla="*/ 78 w 128"/>
                  <a:gd name="T21" fmla="*/ 75 h 104"/>
                  <a:gd name="T22" fmla="*/ 88 w 128"/>
                  <a:gd name="T23" fmla="*/ 56 h 104"/>
                  <a:gd name="T24" fmla="*/ 104 w 128"/>
                  <a:gd name="T25" fmla="*/ 40 h 104"/>
                  <a:gd name="T26" fmla="*/ 120 w 128"/>
                  <a:gd name="T27" fmla="*/ 56 h 104"/>
                  <a:gd name="T28" fmla="*/ 128 w 128"/>
                  <a:gd name="T29" fmla="*/ 56 h 104"/>
                  <a:gd name="T30" fmla="*/ 117 w 128"/>
                  <a:gd name="T31" fmla="*/ 36 h 104"/>
                  <a:gd name="T32" fmla="*/ 124 w 128"/>
                  <a:gd name="T33" fmla="*/ 20 h 104"/>
                  <a:gd name="T34" fmla="*/ 104 w 128"/>
                  <a:gd name="T35" fmla="*/ 0 h 104"/>
                  <a:gd name="T36" fmla="*/ 84 w 128"/>
                  <a:gd name="T37" fmla="*/ 20 h 104"/>
                  <a:gd name="T38" fmla="*/ 92 w 128"/>
                  <a:gd name="T39" fmla="*/ 36 h 104"/>
                  <a:gd name="T40" fmla="*/ 84 w 128"/>
                  <a:gd name="T41" fmla="*/ 43 h 104"/>
                  <a:gd name="T42" fmla="*/ 64 w 128"/>
                  <a:gd name="T43" fmla="*/ 32 h 104"/>
                  <a:gd name="T44" fmla="*/ 44 w 128"/>
                  <a:gd name="T45" fmla="*/ 43 h 104"/>
                  <a:gd name="T46" fmla="*/ 37 w 128"/>
                  <a:gd name="T47" fmla="*/ 36 h 104"/>
                  <a:gd name="T48" fmla="*/ 44 w 128"/>
                  <a:gd name="T49" fmla="*/ 20 h 104"/>
                  <a:gd name="T50" fmla="*/ 24 w 128"/>
                  <a:gd name="T51" fmla="*/ 0 h 104"/>
                  <a:gd name="T52" fmla="*/ 4 w 128"/>
                  <a:gd name="T53" fmla="*/ 20 h 104"/>
                  <a:gd name="T54" fmla="*/ 12 w 128"/>
                  <a:gd name="T55" fmla="*/ 36 h 104"/>
                  <a:gd name="T56" fmla="*/ 0 w 128"/>
                  <a:gd name="T57" fmla="*/ 56 h 104"/>
                  <a:gd name="T58" fmla="*/ 104 w 128"/>
                  <a:gd name="T59" fmla="*/ 8 h 104"/>
                  <a:gd name="T60" fmla="*/ 116 w 128"/>
                  <a:gd name="T61" fmla="*/ 20 h 104"/>
                  <a:gd name="T62" fmla="*/ 104 w 128"/>
                  <a:gd name="T63" fmla="*/ 32 h 104"/>
                  <a:gd name="T64" fmla="*/ 92 w 128"/>
                  <a:gd name="T65" fmla="*/ 20 h 104"/>
                  <a:gd name="T66" fmla="*/ 104 w 128"/>
                  <a:gd name="T67" fmla="*/ 8 h 104"/>
                  <a:gd name="T68" fmla="*/ 64 w 128"/>
                  <a:gd name="T69" fmla="*/ 40 h 104"/>
                  <a:gd name="T70" fmla="*/ 80 w 128"/>
                  <a:gd name="T71" fmla="*/ 56 h 104"/>
                  <a:gd name="T72" fmla="*/ 64 w 128"/>
                  <a:gd name="T73" fmla="*/ 72 h 104"/>
                  <a:gd name="T74" fmla="*/ 48 w 128"/>
                  <a:gd name="T75" fmla="*/ 56 h 104"/>
                  <a:gd name="T76" fmla="*/ 64 w 128"/>
                  <a:gd name="T77" fmla="*/ 40 h 104"/>
                  <a:gd name="T78" fmla="*/ 24 w 128"/>
                  <a:gd name="T79" fmla="*/ 8 h 104"/>
                  <a:gd name="T80" fmla="*/ 36 w 128"/>
                  <a:gd name="T81" fmla="*/ 20 h 104"/>
                  <a:gd name="T82" fmla="*/ 24 w 128"/>
                  <a:gd name="T83" fmla="*/ 32 h 104"/>
                  <a:gd name="T84" fmla="*/ 12 w 128"/>
                  <a:gd name="T85" fmla="*/ 20 h 104"/>
                  <a:gd name="T86" fmla="*/ 24 w 128"/>
                  <a:gd name="T87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5"/>
                    </a:cubicBezTo>
                    <a:cubicBezTo>
                      <a:pt x="40" y="81"/>
                      <a:pt x="32" y="91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1"/>
                      <a:pt x="89" y="81"/>
                      <a:pt x="78" y="75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7"/>
                      <a:pt x="124" y="40"/>
                      <a:pt x="117" y="36"/>
                    </a:cubicBez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7"/>
                      <a:pt x="86" y="40"/>
                      <a:pt x="84" y="43"/>
                    </a:cubicBezTo>
                    <a:cubicBezTo>
                      <a:pt x="80" y="36"/>
                      <a:pt x="73" y="32"/>
                      <a:pt x="64" y="32"/>
                    </a:cubicBezTo>
                    <a:cubicBezTo>
                      <a:pt x="56" y="32"/>
                      <a:pt x="49" y="36"/>
                      <a:pt x="44" y="43"/>
                    </a:cubicBezTo>
                    <a:cubicBezTo>
                      <a:pt x="42" y="40"/>
                      <a:pt x="40" y="37"/>
                      <a:pt x="37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7"/>
                      <a:pt x="0" y="56"/>
                    </a:cubicBezTo>
                    <a:close/>
                    <a:moveTo>
                      <a:pt x="104" y="8"/>
                    </a:moveTo>
                    <a:cubicBezTo>
                      <a:pt x="111" y="8"/>
                      <a:pt x="116" y="13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8" y="32"/>
                      <a:pt x="92" y="27"/>
                      <a:pt x="92" y="20"/>
                    </a:cubicBezTo>
                    <a:cubicBezTo>
                      <a:pt x="92" y="13"/>
                      <a:pt x="98" y="8"/>
                      <a:pt x="104" y="8"/>
                    </a:cubicBezTo>
                    <a:close/>
                    <a:moveTo>
                      <a:pt x="64" y="40"/>
                    </a:move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lose/>
                    <a:moveTo>
                      <a:pt x="24" y="8"/>
                    </a:moveTo>
                    <a:cubicBezTo>
                      <a:pt x="31" y="8"/>
                      <a:pt x="36" y="13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8" y="32"/>
                      <a:pt x="12" y="27"/>
                      <a:pt x="12" y="20"/>
                    </a:cubicBezTo>
                    <a:cubicBezTo>
                      <a:pt x="12" y="13"/>
                      <a:pt x="18" y="8"/>
                      <a:pt x="2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" name="Freeform 126">
              <a:extLst>
                <a:ext uri="{FF2B5EF4-FFF2-40B4-BE49-F238E27FC236}">
                  <a16:creationId xmlns:a16="http://schemas.microsoft.com/office/drawing/2014/main" id="{0F742141-9696-42E1-8B30-89C739C08B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82556" y="5354119"/>
              <a:ext cx="262307" cy="230170"/>
            </a:xfrm>
            <a:custGeom>
              <a:avLst/>
              <a:gdLst>
                <a:gd name="T0" fmla="*/ 0 w 302"/>
                <a:gd name="T1" fmla="*/ 190 h 265"/>
                <a:gd name="T2" fmla="*/ 37 w 302"/>
                <a:gd name="T3" fmla="*/ 190 h 265"/>
                <a:gd name="T4" fmla="*/ 37 w 302"/>
                <a:gd name="T5" fmla="*/ 265 h 265"/>
                <a:gd name="T6" fmla="*/ 113 w 302"/>
                <a:gd name="T7" fmla="*/ 190 h 265"/>
                <a:gd name="T8" fmla="*/ 302 w 302"/>
                <a:gd name="T9" fmla="*/ 190 h 265"/>
                <a:gd name="T10" fmla="*/ 302 w 302"/>
                <a:gd name="T11" fmla="*/ 0 h 265"/>
                <a:gd name="T12" fmla="*/ 0 w 302"/>
                <a:gd name="T13" fmla="*/ 0 h 265"/>
                <a:gd name="T14" fmla="*/ 0 w 302"/>
                <a:gd name="T15" fmla="*/ 190 h 265"/>
                <a:gd name="T16" fmla="*/ 19 w 302"/>
                <a:gd name="T17" fmla="*/ 19 h 265"/>
                <a:gd name="T18" fmla="*/ 283 w 302"/>
                <a:gd name="T19" fmla="*/ 19 h 265"/>
                <a:gd name="T20" fmla="*/ 283 w 302"/>
                <a:gd name="T21" fmla="*/ 171 h 265"/>
                <a:gd name="T22" fmla="*/ 113 w 302"/>
                <a:gd name="T23" fmla="*/ 171 h 265"/>
                <a:gd name="T24" fmla="*/ 104 w 302"/>
                <a:gd name="T25" fmla="*/ 171 h 265"/>
                <a:gd name="T26" fmla="*/ 99 w 302"/>
                <a:gd name="T27" fmla="*/ 175 h 265"/>
                <a:gd name="T28" fmla="*/ 56 w 302"/>
                <a:gd name="T29" fmla="*/ 218 h 265"/>
                <a:gd name="T30" fmla="*/ 56 w 302"/>
                <a:gd name="T31" fmla="*/ 190 h 265"/>
                <a:gd name="T32" fmla="*/ 56 w 302"/>
                <a:gd name="T33" fmla="*/ 171 h 265"/>
                <a:gd name="T34" fmla="*/ 37 w 302"/>
                <a:gd name="T35" fmla="*/ 171 h 265"/>
                <a:gd name="T36" fmla="*/ 19 w 302"/>
                <a:gd name="T37" fmla="*/ 171 h 265"/>
                <a:gd name="T38" fmla="*/ 19 w 302"/>
                <a:gd name="T39" fmla="*/ 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265">
                  <a:moveTo>
                    <a:pt x="0" y="190"/>
                  </a:moveTo>
                  <a:lnTo>
                    <a:pt x="37" y="190"/>
                  </a:lnTo>
                  <a:lnTo>
                    <a:pt x="37" y="265"/>
                  </a:lnTo>
                  <a:lnTo>
                    <a:pt x="113" y="190"/>
                  </a:lnTo>
                  <a:lnTo>
                    <a:pt x="302" y="19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19" y="19"/>
                  </a:moveTo>
                  <a:lnTo>
                    <a:pt x="283" y="19"/>
                  </a:lnTo>
                  <a:lnTo>
                    <a:pt x="283" y="171"/>
                  </a:lnTo>
                  <a:lnTo>
                    <a:pt x="113" y="171"/>
                  </a:lnTo>
                  <a:lnTo>
                    <a:pt x="104" y="171"/>
                  </a:lnTo>
                  <a:lnTo>
                    <a:pt x="99" y="175"/>
                  </a:lnTo>
                  <a:lnTo>
                    <a:pt x="56" y="218"/>
                  </a:lnTo>
                  <a:lnTo>
                    <a:pt x="56" y="190"/>
                  </a:lnTo>
                  <a:lnTo>
                    <a:pt x="56" y="171"/>
                  </a:lnTo>
                  <a:lnTo>
                    <a:pt x="37" y="171"/>
                  </a:lnTo>
                  <a:lnTo>
                    <a:pt x="19" y="171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23245D-8E5D-4C63-BE5A-EEEDD1D61382}"/>
              </a:ext>
            </a:extLst>
          </p:cNvPr>
          <p:cNvSpPr txBox="1"/>
          <p:nvPr/>
        </p:nvSpPr>
        <p:spPr>
          <a:xfrm>
            <a:off x="511270" y="4899441"/>
            <a:ext cx="2428139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Added a new member to a group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04A718-F64F-472F-BC8F-D05FC641464B}"/>
              </a:ext>
            </a:extLst>
          </p:cNvPr>
          <p:cNvCxnSpPr>
            <a:cxnSpLocks/>
          </p:cNvCxnSpPr>
          <p:nvPr/>
        </p:nvCxnSpPr>
        <p:spPr>
          <a:xfrm flipH="1">
            <a:off x="3101896" y="4101667"/>
            <a:ext cx="1113182" cy="13505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6B9100-8A28-4EB5-A2C8-8D83DF601024}"/>
              </a:ext>
            </a:extLst>
          </p:cNvPr>
          <p:cNvGrpSpPr/>
          <p:nvPr/>
        </p:nvGrpSpPr>
        <p:grpSpPr>
          <a:xfrm>
            <a:off x="4099207" y="3852359"/>
            <a:ext cx="466169" cy="466169"/>
            <a:chOff x="2434265" y="3747764"/>
            <a:chExt cx="820389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2038C6-B0E5-4B13-9142-52C635459488}"/>
                </a:ext>
              </a:extLst>
            </p:cNvPr>
            <p:cNvSpPr/>
            <p:nvPr/>
          </p:nvSpPr>
          <p:spPr bwMode="auto">
            <a:xfrm>
              <a:off x="2434265" y="3747764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111">
              <a:extLst>
                <a:ext uri="{FF2B5EF4-FFF2-40B4-BE49-F238E27FC236}">
                  <a16:creationId xmlns:a16="http://schemas.microsoft.com/office/drawing/2014/main" id="{403C8563-796D-459F-8EAA-6E563852A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8179" y="4007312"/>
              <a:ext cx="412560" cy="303865"/>
            </a:xfrm>
            <a:custGeom>
              <a:avLst/>
              <a:gdLst>
                <a:gd name="T0" fmla="*/ 0 w 120"/>
                <a:gd name="T1" fmla="*/ 0 h 88"/>
                <a:gd name="T2" fmla="*/ 0 w 120"/>
                <a:gd name="T3" fmla="*/ 88 h 88"/>
                <a:gd name="T4" fmla="*/ 120 w 120"/>
                <a:gd name="T5" fmla="*/ 88 h 88"/>
                <a:gd name="T6" fmla="*/ 120 w 120"/>
                <a:gd name="T7" fmla="*/ 0 h 88"/>
                <a:gd name="T8" fmla="*/ 0 w 120"/>
                <a:gd name="T9" fmla="*/ 0 h 88"/>
                <a:gd name="T10" fmla="*/ 112 w 120"/>
                <a:gd name="T11" fmla="*/ 80 h 88"/>
                <a:gd name="T12" fmla="*/ 8 w 120"/>
                <a:gd name="T13" fmla="*/ 80 h 88"/>
                <a:gd name="T14" fmla="*/ 8 w 120"/>
                <a:gd name="T15" fmla="*/ 8 h 88"/>
                <a:gd name="T16" fmla="*/ 112 w 120"/>
                <a:gd name="T17" fmla="*/ 8 h 88"/>
                <a:gd name="T18" fmla="*/ 112 w 120"/>
                <a:gd name="T19" fmla="*/ 80 h 88"/>
                <a:gd name="T20" fmla="*/ 16 w 120"/>
                <a:gd name="T21" fmla="*/ 72 h 88"/>
                <a:gd name="T22" fmla="*/ 24 w 120"/>
                <a:gd name="T23" fmla="*/ 72 h 88"/>
                <a:gd name="T24" fmla="*/ 40 w 120"/>
                <a:gd name="T25" fmla="*/ 56 h 88"/>
                <a:gd name="T26" fmla="*/ 56 w 120"/>
                <a:gd name="T27" fmla="*/ 72 h 88"/>
                <a:gd name="T28" fmla="*/ 64 w 120"/>
                <a:gd name="T29" fmla="*/ 72 h 88"/>
                <a:gd name="T30" fmla="*/ 53 w 120"/>
                <a:gd name="T31" fmla="*/ 51 h 88"/>
                <a:gd name="T32" fmla="*/ 60 w 120"/>
                <a:gd name="T33" fmla="*/ 36 h 88"/>
                <a:gd name="T34" fmla="*/ 40 w 120"/>
                <a:gd name="T35" fmla="*/ 16 h 88"/>
                <a:gd name="T36" fmla="*/ 20 w 120"/>
                <a:gd name="T37" fmla="*/ 36 h 88"/>
                <a:gd name="T38" fmla="*/ 28 w 120"/>
                <a:gd name="T39" fmla="*/ 51 h 88"/>
                <a:gd name="T40" fmla="*/ 16 w 120"/>
                <a:gd name="T41" fmla="*/ 72 h 88"/>
                <a:gd name="T42" fmla="*/ 40 w 120"/>
                <a:gd name="T43" fmla="*/ 24 h 88"/>
                <a:gd name="T44" fmla="*/ 52 w 120"/>
                <a:gd name="T45" fmla="*/ 36 h 88"/>
                <a:gd name="T46" fmla="*/ 40 w 120"/>
                <a:gd name="T47" fmla="*/ 48 h 88"/>
                <a:gd name="T48" fmla="*/ 28 w 120"/>
                <a:gd name="T49" fmla="*/ 36 h 88"/>
                <a:gd name="T50" fmla="*/ 40 w 120"/>
                <a:gd name="T51" fmla="*/ 24 h 88"/>
                <a:gd name="T52" fmla="*/ 104 w 120"/>
                <a:gd name="T53" fmla="*/ 24 h 88"/>
                <a:gd name="T54" fmla="*/ 72 w 120"/>
                <a:gd name="T55" fmla="*/ 24 h 88"/>
                <a:gd name="T56" fmla="*/ 72 w 120"/>
                <a:gd name="T57" fmla="*/ 16 h 88"/>
                <a:gd name="T58" fmla="*/ 104 w 120"/>
                <a:gd name="T59" fmla="*/ 16 h 88"/>
                <a:gd name="T60" fmla="*/ 104 w 120"/>
                <a:gd name="T61" fmla="*/ 24 h 88"/>
                <a:gd name="T62" fmla="*/ 104 w 120"/>
                <a:gd name="T63" fmla="*/ 72 h 88"/>
                <a:gd name="T64" fmla="*/ 72 w 120"/>
                <a:gd name="T65" fmla="*/ 72 h 88"/>
                <a:gd name="T66" fmla="*/ 72 w 120"/>
                <a:gd name="T67" fmla="*/ 64 h 88"/>
                <a:gd name="T68" fmla="*/ 104 w 120"/>
                <a:gd name="T69" fmla="*/ 64 h 88"/>
                <a:gd name="T70" fmla="*/ 104 w 120"/>
                <a:gd name="T71" fmla="*/ 72 h 88"/>
                <a:gd name="T72" fmla="*/ 104 w 120"/>
                <a:gd name="T73" fmla="*/ 48 h 88"/>
                <a:gd name="T74" fmla="*/ 72 w 120"/>
                <a:gd name="T75" fmla="*/ 48 h 88"/>
                <a:gd name="T76" fmla="*/ 72 w 120"/>
                <a:gd name="T77" fmla="*/ 40 h 88"/>
                <a:gd name="T78" fmla="*/ 104 w 120"/>
                <a:gd name="T79" fmla="*/ 40 h 88"/>
                <a:gd name="T80" fmla="*/ 104 w 120"/>
                <a:gd name="T8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88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  <a:moveTo>
                    <a:pt x="112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80"/>
                  </a:lnTo>
                  <a:close/>
                  <a:moveTo>
                    <a:pt x="16" y="72"/>
                  </a:moveTo>
                  <a:cubicBezTo>
                    <a:pt x="24" y="72"/>
                    <a:pt x="24" y="72"/>
                    <a:pt x="24" y="72"/>
                  </a:cubicBezTo>
                  <a:cubicBezTo>
                    <a:pt x="24" y="63"/>
                    <a:pt x="31" y="56"/>
                    <a:pt x="40" y="56"/>
                  </a:cubicBezTo>
                  <a:cubicBezTo>
                    <a:pt x="49" y="56"/>
                    <a:pt x="56" y="63"/>
                    <a:pt x="56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63"/>
                    <a:pt x="60" y="55"/>
                    <a:pt x="53" y="51"/>
                  </a:cubicBezTo>
                  <a:cubicBezTo>
                    <a:pt x="57" y="47"/>
                    <a:pt x="60" y="42"/>
                    <a:pt x="60" y="36"/>
                  </a:cubicBezTo>
                  <a:cubicBezTo>
                    <a:pt x="60" y="25"/>
                    <a:pt x="51" y="16"/>
                    <a:pt x="40" y="16"/>
                  </a:cubicBezTo>
                  <a:cubicBezTo>
                    <a:pt x="29" y="16"/>
                    <a:pt x="20" y="25"/>
                    <a:pt x="20" y="36"/>
                  </a:cubicBezTo>
                  <a:cubicBezTo>
                    <a:pt x="20" y="42"/>
                    <a:pt x="23" y="47"/>
                    <a:pt x="28" y="51"/>
                  </a:cubicBezTo>
                  <a:cubicBezTo>
                    <a:pt x="21" y="55"/>
                    <a:pt x="16" y="63"/>
                    <a:pt x="16" y="72"/>
                  </a:cubicBezTo>
                  <a:close/>
                  <a:moveTo>
                    <a:pt x="40" y="24"/>
                  </a:moveTo>
                  <a:cubicBezTo>
                    <a:pt x="47" y="24"/>
                    <a:pt x="52" y="29"/>
                    <a:pt x="52" y="36"/>
                  </a:cubicBezTo>
                  <a:cubicBezTo>
                    <a:pt x="52" y="42"/>
                    <a:pt x="47" y="48"/>
                    <a:pt x="40" y="48"/>
                  </a:cubicBezTo>
                  <a:cubicBezTo>
                    <a:pt x="34" y="48"/>
                    <a:pt x="28" y="42"/>
                    <a:pt x="28" y="36"/>
                  </a:cubicBezTo>
                  <a:cubicBezTo>
                    <a:pt x="28" y="29"/>
                    <a:pt x="34" y="24"/>
                    <a:pt x="40" y="24"/>
                  </a:cubicBezTo>
                  <a:close/>
                  <a:moveTo>
                    <a:pt x="104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104" y="16"/>
                    <a:pt x="104" y="16"/>
                    <a:pt x="104" y="16"/>
                  </a:cubicBezTo>
                  <a:lnTo>
                    <a:pt x="104" y="24"/>
                  </a:lnTo>
                  <a:close/>
                  <a:moveTo>
                    <a:pt x="104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72"/>
                  </a:lnTo>
                  <a:close/>
                  <a:moveTo>
                    <a:pt x="104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104" y="40"/>
                    <a:pt x="104" y="40"/>
                    <a:pt x="104" y="40"/>
                  </a:cubicBezTo>
                  <a:lnTo>
                    <a:pt x="1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763130-8ABB-4AC1-B523-10F192912A7D}"/>
              </a:ext>
            </a:extLst>
          </p:cNvPr>
          <p:cNvSpPr txBox="1"/>
          <p:nvPr/>
        </p:nvSpPr>
        <p:spPr>
          <a:xfrm>
            <a:off x="3900799" y="2683823"/>
            <a:ext cx="1919235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Scheduled a new meeting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0CD67-AC5E-411E-A99A-4B78D538A88F}"/>
              </a:ext>
            </a:extLst>
          </p:cNvPr>
          <p:cNvCxnSpPr>
            <a:cxnSpLocks/>
          </p:cNvCxnSpPr>
          <p:nvPr/>
        </p:nvCxnSpPr>
        <p:spPr>
          <a:xfrm flipV="1">
            <a:off x="3101896" y="3109191"/>
            <a:ext cx="466169" cy="106231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3DA624-8477-4B14-8287-6453A63D729B}"/>
              </a:ext>
            </a:extLst>
          </p:cNvPr>
          <p:cNvCxnSpPr>
            <a:cxnSpLocks/>
          </p:cNvCxnSpPr>
          <p:nvPr/>
        </p:nvCxnSpPr>
        <p:spPr>
          <a:xfrm flipH="1" flipV="1">
            <a:off x="3088393" y="4318529"/>
            <a:ext cx="240093" cy="119835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27619-32EF-4434-A73E-911001E771D6}"/>
              </a:ext>
            </a:extLst>
          </p:cNvPr>
          <p:cNvGrpSpPr/>
          <p:nvPr/>
        </p:nvGrpSpPr>
        <p:grpSpPr>
          <a:xfrm>
            <a:off x="3101896" y="5326463"/>
            <a:ext cx="466169" cy="466169"/>
            <a:chOff x="942627" y="3529405"/>
            <a:chExt cx="820389" cy="8229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242D59-498F-4128-8FE5-56E934A4DEE4}"/>
                </a:ext>
              </a:extLst>
            </p:cNvPr>
            <p:cNvSpPr/>
            <p:nvPr/>
          </p:nvSpPr>
          <p:spPr bwMode="auto">
            <a:xfrm>
              <a:off x="942627" y="3529405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 113">
              <a:extLst>
                <a:ext uri="{FF2B5EF4-FFF2-40B4-BE49-F238E27FC236}">
                  <a16:creationId xmlns:a16="http://schemas.microsoft.com/office/drawing/2014/main" id="{999C8737-E91A-4163-BABD-3C36E8D745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8148" y="3786655"/>
              <a:ext cx="449345" cy="308460"/>
            </a:xfrm>
            <a:custGeom>
              <a:avLst/>
              <a:gdLst>
                <a:gd name="T0" fmla="*/ 0 w 303"/>
                <a:gd name="T1" fmla="*/ 208 h 208"/>
                <a:gd name="T2" fmla="*/ 303 w 303"/>
                <a:gd name="T3" fmla="*/ 208 h 208"/>
                <a:gd name="T4" fmla="*/ 303 w 303"/>
                <a:gd name="T5" fmla="*/ 0 h 208"/>
                <a:gd name="T6" fmla="*/ 0 w 303"/>
                <a:gd name="T7" fmla="*/ 0 h 208"/>
                <a:gd name="T8" fmla="*/ 0 w 303"/>
                <a:gd name="T9" fmla="*/ 208 h 208"/>
                <a:gd name="T10" fmla="*/ 263 w 303"/>
                <a:gd name="T11" fmla="*/ 19 h 208"/>
                <a:gd name="T12" fmla="*/ 152 w 303"/>
                <a:gd name="T13" fmla="*/ 92 h 208"/>
                <a:gd name="T14" fmla="*/ 41 w 303"/>
                <a:gd name="T15" fmla="*/ 19 h 208"/>
                <a:gd name="T16" fmla="*/ 263 w 303"/>
                <a:gd name="T17" fmla="*/ 19 h 208"/>
                <a:gd name="T18" fmla="*/ 19 w 303"/>
                <a:gd name="T19" fmla="*/ 26 h 208"/>
                <a:gd name="T20" fmla="*/ 152 w 303"/>
                <a:gd name="T21" fmla="*/ 113 h 208"/>
                <a:gd name="T22" fmla="*/ 284 w 303"/>
                <a:gd name="T23" fmla="*/ 26 h 208"/>
                <a:gd name="T24" fmla="*/ 284 w 303"/>
                <a:gd name="T25" fmla="*/ 189 h 208"/>
                <a:gd name="T26" fmla="*/ 19 w 303"/>
                <a:gd name="T27" fmla="*/ 189 h 208"/>
                <a:gd name="T28" fmla="*/ 19 w 303"/>
                <a:gd name="T29" fmla="*/ 2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208">
                  <a:moveTo>
                    <a:pt x="0" y="208"/>
                  </a:moveTo>
                  <a:lnTo>
                    <a:pt x="303" y="208"/>
                  </a:lnTo>
                  <a:lnTo>
                    <a:pt x="303" y="0"/>
                  </a:lnTo>
                  <a:lnTo>
                    <a:pt x="0" y="0"/>
                  </a:lnTo>
                  <a:lnTo>
                    <a:pt x="0" y="208"/>
                  </a:lnTo>
                  <a:close/>
                  <a:moveTo>
                    <a:pt x="263" y="19"/>
                  </a:moveTo>
                  <a:lnTo>
                    <a:pt x="152" y="92"/>
                  </a:lnTo>
                  <a:lnTo>
                    <a:pt x="41" y="19"/>
                  </a:lnTo>
                  <a:lnTo>
                    <a:pt x="263" y="19"/>
                  </a:lnTo>
                  <a:close/>
                  <a:moveTo>
                    <a:pt x="19" y="26"/>
                  </a:moveTo>
                  <a:lnTo>
                    <a:pt x="152" y="113"/>
                  </a:lnTo>
                  <a:lnTo>
                    <a:pt x="284" y="26"/>
                  </a:lnTo>
                  <a:lnTo>
                    <a:pt x="284" y="189"/>
                  </a:lnTo>
                  <a:lnTo>
                    <a:pt x="19" y="189"/>
                  </a:lnTo>
                  <a:lnTo>
                    <a:pt x="1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1247039-A1F2-49BC-AF93-20BD0C67E317}"/>
              </a:ext>
            </a:extLst>
          </p:cNvPr>
          <p:cNvSpPr txBox="1"/>
          <p:nvPr/>
        </p:nvSpPr>
        <p:spPr>
          <a:xfrm>
            <a:off x="3525960" y="5163983"/>
            <a:ext cx="2252938" cy="793936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Got high important email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455843-B70D-403E-B0B2-ED101E348EBE}"/>
              </a:ext>
            </a:extLst>
          </p:cNvPr>
          <p:cNvGrpSpPr/>
          <p:nvPr/>
        </p:nvGrpSpPr>
        <p:grpSpPr>
          <a:xfrm>
            <a:off x="3368929" y="2866145"/>
            <a:ext cx="466169" cy="466169"/>
            <a:chOff x="5474685" y="1406711"/>
            <a:chExt cx="820389" cy="8229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3488947-CF31-4381-BFDA-17F0FE29AC27}"/>
                </a:ext>
              </a:extLst>
            </p:cNvPr>
            <p:cNvSpPr/>
            <p:nvPr/>
          </p:nvSpPr>
          <p:spPr bwMode="auto">
            <a:xfrm>
              <a:off x="5474685" y="1406711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Flip Calendar">
              <a:extLst>
                <a:ext uri="{FF2B5EF4-FFF2-40B4-BE49-F238E27FC236}">
                  <a16:creationId xmlns:a16="http://schemas.microsoft.com/office/drawing/2014/main" id="{A314B8D3-D62A-4489-8E79-7BF72D4DB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90309" y="1519840"/>
              <a:ext cx="595158" cy="595158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3AF29E0-FE1B-4852-A318-B0CA6CEA56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33" y="3953471"/>
            <a:ext cx="539426" cy="5470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236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9C14-7151-4DBC-B8ED-9CF0372AF81B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Microsoft Graph 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050E7-B893-41A1-92C9-8CC652917A12}"/>
              </a:ext>
            </a:extLst>
          </p:cNvPr>
          <p:cNvSpPr txBox="1">
            <a:spLocks/>
          </p:cNvSpPr>
          <p:nvPr/>
        </p:nvSpPr>
        <p:spPr>
          <a:xfrm>
            <a:off x="275482" y="1213175"/>
            <a:ext cx="6857155" cy="11816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Use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$batch </a:t>
            </a:r>
            <a:r>
              <a:rPr kumimoji="0" lang="en-US" sz="35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to combine multiple requests in one call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99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DABAA-BAA5-499D-83E3-E6FE5B7052A1}"/>
              </a:ext>
            </a:extLst>
          </p:cNvPr>
          <p:cNvSpPr txBox="1"/>
          <p:nvPr/>
        </p:nvSpPr>
        <p:spPr>
          <a:xfrm>
            <a:off x="7104458" y="-1"/>
            <a:ext cx="5367777" cy="6994525"/>
          </a:xfrm>
          <a:prstGeom prst="rect">
            <a:avLst/>
          </a:prstGeom>
          <a:solidFill>
            <a:srgbClr val="FFFFFF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274320" tIns="149175" rIns="186468" bIns="149175" rtlCol="0">
            <a:noAutofit/>
          </a:bodyPr>
          <a:lstStyle/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POST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/$batch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  "requests": [{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     "id": "1",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url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": "/me/drive/root/children",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"method": "POST",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"body":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       "name": "folder1",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       "folder": {}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},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"headers":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       "content-type": "application/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json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  },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 "id": "2",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url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": "/me/drive/root/children/folder1",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 "method": "GET",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 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dependsOn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": ["1"]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},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"id":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3",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"method": "GET",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url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"/me/planner/tasks"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}, {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"id":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4",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"method": "GET",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   "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url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"/groups/{id}/events"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  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cs typeface="Segoe UI" pitchFamily="34" charset="0"/>
            </a:endParaRP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 ]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onsolas" panose="020B0609020204030204" pitchFamily="49" charset="0"/>
                <a:cs typeface="Segoe UI" pitchFamily="34" charset="0"/>
              </a:rPr>
              <a:t>}</a:t>
            </a:r>
          </a:p>
          <a:p>
            <a:pPr marL="0" marR="0" lvl="0" indent="0" defTabSz="950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onsolas" panose="020B0609020204030204" pitchFamily="49" charset="0"/>
              <a:cs typeface="Segoe UI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7FF2AD-981F-40C8-9B58-C07790A2714C}"/>
              </a:ext>
            </a:extLst>
          </p:cNvPr>
          <p:cNvCxnSpPr>
            <a:cxnSpLocks/>
          </p:cNvCxnSpPr>
          <p:nvPr/>
        </p:nvCxnSpPr>
        <p:spPr>
          <a:xfrm flipH="1">
            <a:off x="3112870" y="3489750"/>
            <a:ext cx="413196" cy="57764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56C86A-42D0-478B-A5A7-EE9654E6A9AF}"/>
              </a:ext>
            </a:extLst>
          </p:cNvPr>
          <p:cNvCxnSpPr>
            <a:cxnSpLocks/>
          </p:cNvCxnSpPr>
          <p:nvPr/>
        </p:nvCxnSpPr>
        <p:spPr>
          <a:xfrm flipH="1" flipV="1">
            <a:off x="3168121" y="4274490"/>
            <a:ext cx="1432542" cy="39958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7160F-9620-49A3-AABF-10E66CE0CEA6}"/>
              </a:ext>
            </a:extLst>
          </p:cNvPr>
          <p:cNvCxnSpPr>
            <a:cxnSpLocks/>
          </p:cNvCxnSpPr>
          <p:nvPr/>
        </p:nvCxnSpPr>
        <p:spPr>
          <a:xfrm>
            <a:off x="2025901" y="3739579"/>
            <a:ext cx="980936" cy="46108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908E64-1097-472F-8834-4740C1700138}"/>
              </a:ext>
            </a:extLst>
          </p:cNvPr>
          <p:cNvCxnSpPr>
            <a:cxnSpLocks/>
            <a:endCxn id="34" idx="18"/>
          </p:cNvCxnSpPr>
          <p:nvPr/>
        </p:nvCxnSpPr>
        <p:spPr>
          <a:xfrm>
            <a:off x="3152983" y="4370293"/>
            <a:ext cx="764947" cy="121629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4B0F70-61DC-4AAA-94AD-E9706BF0BC23}"/>
              </a:ext>
            </a:extLst>
          </p:cNvPr>
          <p:cNvCxnSpPr>
            <a:cxnSpLocks/>
          </p:cNvCxnSpPr>
          <p:nvPr/>
        </p:nvCxnSpPr>
        <p:spPr>
          <a:xfrm flipV="1">
            <a:off x="1769448" y="4296481"/>
            <a:ext cx="1217403" cy="639587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CB26-4D47-4D5D-9E57-B1CD44AA2BF8}"/>
              </a:ext>
            </a:extLst>
          </p:cNvPr>
          <p:cNvCxnSpPr>
            <a:cxnSpLocks/>
          </p:cNvCxnSpPr>
          <p:nvPr/>
        </p:nvCxnSpPr>
        <p:spPr>
          <a:xfrm flipV="1">
            <a:off x="2607967" y="4403768"/>
            <a:ext cx="439402" cy="1362032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2F890E-4CC5-4B3C-BE03-902CA919692B}"/>
              </a:ext>
            </a:extLst>
          </p:cNvPr>
          <p:cNvCxnSpPr>
            <a:cxnSpLocks/>
            <a:stCxn id="40" idx="8"/>
          </p:cNvCxnSpPr>
          <p:nvPr/>
        </p:nvCxnSpPr>
        <p:spPr>
          <a:xfrm flipH="1">
            <a:off x="3125975" y="3898087"/>
            <a:ext cx="1652028" cy="314361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109CD9-40B3-4161-9729-0DB7D619E090}"/>
              </a:ext>
            </a:extLst>
          </p:cNvPr>
          <p:cNvGrpSpPr/>
          <p:nvPr/>
        </p:nvGrpSpPr>
        <p:grpSpPr>
          <a:xfrm>
            <a:off x="1511769" y="4724586"/>
            <a:ext cx="466169" cy="466169"/>
            <a:chOff x="942627" y="3529405"/>
            <a:chExt cx="820389" cy="822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8DED8B-C9F0-4560-A1D6-5B4F2273FD0D}"/>
                </a:ext>
              </a:extLst>
            </p:cNvPr>
            <p:cNvSpPr/>
            <p:nvPr/>
          </p:nvSpPr>
          <p:spPr bwMode="auto">
            <a:xfrm>
              <a:off x="942627" y="3529405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34F07C02-84DD-4129-BD30-A7A5F2FCC9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8148" y="3786655"/>
              <a:ext cx="449345" cy="308460"/>
            </a:xfrm>
            <a:custGeom>
              <a:avLst/>
              <a:gdLst>
                <a:gd name="T0" fmla="*/ 0 w 303"/>
                <a:gd name="T1" fmla="*/ 208 h 208"/>
                <a:gd name="T2" fmla="*/ 303 w 303"/>
                <a:gd name="T3" fmla="*/ 208 h 208"/>
                <a:gd name="T4" fmla="*/ 303 w 303"/>
                <a:gd name="T5" fmla="*/ 0 h 208"/>
                <a:gd name="T6" fmla="*/ 0 w 303"/>
                <a:gd name="T7" fmla="*/ 0 h 208"/>
                <a:gd name="T8" fmla="*/ 0 w 303"/>
                <a:gd name="T9" fmla="*/ 208 h 208"/>
                <a:gd name="T10" fmla="*/ 263 w 303"/>
                <a:gd name="T11" fmla="*/ 19 h 208"/>
                <a:gd name="T12" fmla="*/ 152 w 303"/>
                <a:gd name="T13" fmla="*/ 92 h 208"/>
                <a:gd name="T14" fmla="*/ 41 w 303"/>
                <a:gd name="T15" fmla="*/ 19 h 208"/>
                <a:gd name="T16" fmla="*/ 263 w 303"/>
                <a:gd name="T17" fmla="*/ 19 h 208"/>
                <a:gd name="T18" fmla="*/ 19 w 303"/>
                <a:gd name="T19" fmla="*/ 26 h 208"/>
                <a:gd name="T20" fmla="*/ 152 w 303"/>
                <a:gd name="T21" fmla="*/ 113 h 208"/>
                <a:gd name="T22" fmla="*/ 284 w 303"/>
                <a:gd name="T23" fmla="*/ 26 h 208"/>
                <a:gd name="T24" fmla="*/ 284 w 303"/>
                <a:gd name="T25" fmla="*/ 189 h 208"/>
                <a:gd name="T26" fmla="*/ 19 w 303"/>
                <a:gd name="T27" fmla="*/ 189 h 208"/>
                <a:gd name="T28" fmla="*/ 19 w 303"/>
                <a:gd name="T29" fmla="*/ 2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208">
                  <a:moveTo>
                    <a:pt x="0" y="208"/>
                  </a:moveTo>
                  <a:lnTo>
                    <a:pt x="303" y="208"/>
                  </a:lnTo>
                  <a:lnTo>
                    <a:pt x="303" y="0"/>
                  </a:lnTo>
                  <a:lnTo>
                    <a:pt x="0" y="0"/>
                  </a:lnTo>
                  <a:lnTo>
                    <a:pt x="0" y="208"/>
                  </a:lnTo>
                  <a:close/>
                  <a:moveTo>
                    <a:pt x="263" y="19"/>
                  </a:moveTo>
                  <a:lnTo>
                    <a:pt x="152" y="92"/>
                  </a:lnTo>
                  <a:lnTo>
                    <a:pt x="41" y="19"/>
                  </a:lnTo>
                  <a:lnTo>
                    <a:pt x="263" y="19"/>
                  </a:lnTo>
                  <a:close/>
                  <a:moveTo>
                    <a:pt x="19" y="26"/>
                  </a:moveTo>
                  <a:lnTo>
                    <a:pt x="152" y="113"/>
                  </a:lnTo>
                  <a:lnTo>
                    <a:pt x="284" y="26"/>
                  </a:lnTo>
                  <a:lnTo>
                    <a:pt x="284" y="189"/>
                  </a:lnTo>
                  <a:lnTo>
                    <a:pt x="19" y="189"/>
                  </a:lnTo>
                  <a:lnTo>
                    <a:pt x="1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E17275-AD65-4279-8DEF-9C16B607A864}"/>
              </a:ext>
            </a:extLst>
          </p:cNvPr>
          <p:cNvSpPr txBox="1"/>
          <p:nvPr/>
        </p:nvSpPr>
        <p:spPr>
          <a:xfrm>
            <a:off x="664469" y="4676243"/>
            <a:ext cx="892200" cy="549529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Email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E176A-B4F4-44FA-ACD1-A64252D0AF27}"/>
              </a:ext>
            </a:extLst>
          </p:cNvPr>
          <p:cNvGrpSpPr/>
          <p:nvPr/>
        </p:nvGrpSpPr>
        <p:grpSpPr>
          <a:xfrm>
            <a:off x="3302371" y="3179430"/>
            <a:ext cx="466169" cy="466169"/>
            <a:chOff x="4750202" y="3174487"/>
            <a:chExt cx="820389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84DEE-21E2-429B-80D4-6AD8716F1221}"/>
                </a:ext>
              </a:extLst>
            </p:cNvPr>
            <p:cNvSpPr/>
            <p:nvPr/>
          </p:nvSpPr>
          <p:spPr bwMode="auto">
            <a:xfrm>
              <a:off x="4750202" y="317448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 124">
              <a:extLst>
                <a:ext uri="{FF2B5EF4-FFF2-40B4-BE49-F238E27FC236}">
                  <a16:creationId xmlns:a16="http://schemas.microsoft.com/office/drawing/2014/main" id="{B1FF5EEB-B987-4BB7-985C-397374B33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544" y="3393709"/>
              <a:ext cx="393704" cy="386074"/>
            </a:xfrm>
            <a:custGeom>
              <a:avLst/>
              <a:gdLst>
                <a:gd name="T0" fmla="*/ 36 w 100"/>
                <a:gd name="T1" fmla="*/ 36 h 108"/>
                <a:gd name="T2" fmla="*/ 16 w 100"/>
                <a:gd name="T3" fmla="*/ 36 h 108"/>
                <a:gd name="T4" fmla="*/ 16 w 100"/>
                <a:gd name="T5" fmla="*/ 28 h 108"/>
                <a:gd name="T6" fmla="*/ 36 w 100"/>
                <a:gd name="T7" fmla="*/ 28 h 108"/>
                <a:gd name="T8" fmla="*/ 36 w 100"/>
                <a:gd name="T9" fmla="*/ 36 h 108"/>
                <a:gd name="T10" fmla="*/ 16 w 100"/>
                <a:gd name="T11" fmla="*/ 60 h 108"/>
                <a:gd name="T12" fmla="*/ 52 w 100"/>
                <a:gd name="T13" fmla="*/ 60 h 108"/>
                <a:gd name="T14" fmla="*/ 52 w 100"/>
                <a:gd name="T15" fmla="*/ 52 h 108"/>
                <a:gd name="T16" fmla="*/ 16 w 100"/>
                <a:gd name="T17" fmla="*/ 52 h 108"/>
                <a:gd name="T18" fmla="*/ 16 w 100"/>
                <a:gd name="T19" fmla="*/ 60 h 108"/>
                <a:gd name="T20" fmla="*/ 16 w 100"/>
                <a:gd name="T21" fmla="*/ 84 h 108"/>
                <a:gd name="T22" fmla="*/ 40 w 100"/>
                <a:gd name="T23" fmla="*/ 84 h 108"/>
                <a:gd name="T24" fmla="*/ 40 w 100"/>
                <a:gd name="T25" fmla="*/ 76 h 108"/>
                <a:gd name="T26" fmla="*/ 16 w 100"/>
                <a:gd name="T27" fmla="*/ 76 h 108"/>
                <a:gd name="T28" fmla="*/ 16 w 100"/>
                <a:gd name="T29" fmla="*/ 84 h 108"/>
                <a:gd name="T30" fmla="*/ 99 w 100"/>
                <a:gd name="T31" fmla="*/ 33 h 108"/>
                <a:gd name="T32" fmla="*/ 93 w 100"/>
                <a:gd name="T33" fmla="*/ 33 h 108"/>
                <a:gd name="T34" fmla="*/ 92 w 100"/>
                <a:gd name="T35" fmla="*/ 34 h 108"/>
                <a:gd name="T36" fmla="*/ 97 w 100"/>
                <a:gd name="T37" fmla="*/ 40 h 108"/>
                <a:gd name="T38" fmla="*/ 99 w 100"/>
                <a:gd name="T39" fmla="*/ 39 h 108"/>
                <a:gd name="T40" fmla="*/ 99 w 100"/>
                <a:gd name="T41" fmla="*/ 33 h 108"/>
                <a:gd name="T42" fmla="*/ 80 w 100"/>
                <a:gd name="T43" fmla="*/ 28 h 108"/>
                <a:gd name="T44" fmla="*/ 80 w 100"/>
                <a:gd name="T45" fmla="*/ 46 h 108"/>
                <a:gd name="T46" fmla="*/ 86 w 100"/>
                <a:gd name="T47" fmla="*/ 40 h 108"/>
                <a:gd name="T48" fmla="*/ 92 w 100"/>
                <a:gd name="T49" fmla="*/ 46 h 108"/>
                <a:gd name="T50" fmla="*/ 80 w 100"/>
                <a:gd name="T51" fmla="*/ 58 h 108"/>
                <a:gd name="T52" fmla="*/ 80 w 100"/>
                <a:gd name="T53" fmla="*/ 108 h 108"/>
                <a:gd name="T54" fmla="*/ 0 w 100"/>
                <a:gd name="T55" fmla="*/ 108 h 108"/>
                <a:gd name="T56" fmla="*/ 0 w 100"/>
                <a:gd name="T57" fmla="*/ 0 h 108"/>
                <a:gd name="T58" fmla="*/ 52 w 100"/>
                <a:gd name="T59" fmla="*/ 0 h 108"/>
                <a:gd name="T60" fmla="*/ 80 w 100"/>
                <a:gd name="T61" fmla="*/ 28 h 108"/>
                <a:gd name="T62" fmla="*/ 52 w 100"/>
                <a:gd name="T63" fmla="*/ 28 h 108"/>
                <a:gd name="T64" fmla="*/ 68 w 100"/>
                <a:gd name="T65" fmla="*/ 28 h 108"/>
                <a:gd name="T66" fmla="*/ 52 w 100"/>
                <a:gd name="T67" fmla="*/ 11 h 108"/>
                <a:gd name="T68" fmla="*/ 52 w 100"/>
                <a:gd name="T69" fmla="*/ 28 h 108"/>
                <a:gd name="T70" fmla="*/ 72 w 100"/>
                <a:gd name="T71" fmla="*/ 36 h 108"/>
                <a:gd name="T72" fmla="*/ 44 w 100"/>
                <a:gd name="T73" fmla="*/ 36 h 108"/>
                <a:gd name="T74" fmla="*/ 44 w 100"/>
                <a:gd name="T75" fmla="*/ 8 h 108"/>
                <a:gd name="T76" fmla="*/ 8 w 100"/>
                <a:gd name="T77" fmla="*/ 8 h 108"/>
                <a:gd name="T78" fmla="*/ 8 w 100"/>
                <a:gd name="T79" fmla="*/ 100 h 108"/>
                <a:gd name="T80" fmla="*/ 72 w 100"/>
                <a:gd name="T81" fmla="*/ 100 h 108"/>
                <a:gd name="T82" fmla="*/ 72 w 100"/>
                <a:gd name="T83" fmla="*/ 66 h 108"/>
                <a:gd name="T84" fmla="*/ 53 w 100"/>
                <a:gd name="T85" fmla="*/ 84 h 108"/>
                <a:gd name="T86" fmla="*/ 48 w 100"/>
                <a:gd name="T87" fmla="*/ 84 h 108"/>
                <a:gd name="T88" fmla="*/ 48 w 100"/>
                <a:gd name="T89" fmla="*/ 78 h 108"/>
                <a:gd name="T90" fmla="*/ 72 w 100"/>
                <a:gd name="T91" fmla="*/ 54 h 108"/>
                <a:gd name="T92" fmla="*/ 72 w 100"/>
                <a:gd name="T93" fmla="*/ 3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08">
                  <a:moveTo>
                    <a:pt x="3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16" y="60"/>
                  </a:moveTo>
                  <a:cubicBezTo>
                    <a:pt x="52" y="60"/>
                    <a:pt x="52" y="60"/>
                    <a:pt x="52" y="6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lnTo>
                    <a:pt x="16" y="60"/>
                  </a:lnTo>
                  <a:close/>
                  <a:moveTo>
                    <a:pt x="16" y="8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16" y="76"/>
                    <a:pt x="16" y="76"/>
                    <a:pt x="16" y="76"/>
                  </a:cubicBezTo>
                  <a:lnTo>
                    <a:pt x="16" y="84"/>
                  </a:lnTo>
                  <a:close/>
                  <a:moveTo>
                    <a:pt x="99" y="33"/>
                  </a:moveTo>
                  <a:cubicBezTo>
                    <a:pt x="97" y="31"/>
                    <a:pt x="95" y="31"/>
                    <a:pt x="93" y="33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7"/>
                    <a:pt x="100" y="35"/>
                    <a:pt x="99" y="33"/>
                  </a:cubicBezTo>
                  <a:close/>
                  <a:moveTo>
                    <a:pt x="80" y="28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80" y="28"/>
                  </a:lnTo>
                  <a:close/>
                  <a:moveTo>
                    <a:pt x="52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28"/>
                  </a:lnTo>
                  <a:close/>
                  <a:moveTo>
                    <a:pt x="7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8D32C3-06C7-467D-9838-9346B05E064B}"/>
              </a:ext>
            </a:extLst>
          </p:cNvPr>
          <p:cNvSpPr txBox="1"/>
          <p:nvPr/>
        </p:nvSpPr>
        <p:spPr>
          <a:xfrm>
            <a:off x="2839548" y="2619425"/>
            <a:ext cx="1499292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Documents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9745DF-BF74-4063-B628-50833203E243}"/>
              </a:ext>
            </a:extLst>
          </p:cNvPr>
          <p:cNvGrpSpPr/>
          <p:nvPr/>
        </p:nvGrpSpPr>
        <p:grpSpPr>
          <a:xfrm>
            <a:off x="2369740" y="5632836"/>
            <a:ext cx="466169" cy="466169"/>
            <a:chOff x="3251137" y="3045890"/>
            <a:chExt cx="820389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0CDE2D-1C74-4F2A-9E09-D1CB70E0F782}"/>
                </a:ext>
              </a:extLst>
            </p:cNvPr>
            <p:cNvSpPr/>
            <p:nvPr/>
          </p:nvSpPr>
          <p:spPr bwMode="auto">
            <a:xfrm>
              <a:off x="3251137" y="3045890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1FD192A8-D1D7-4008-800B-5A74939A1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778" y="3215036"/>
              <a:ext cx="401107" cy="484669"/>
            </a:xfrm>
            <a:custGeom>
              <a:avLst/>
              <a:gdLst>
                <a:gd name="T0" fmla="*/ 72 w 96"/>
                <a:gd name="T1" fmla="*/ 112 h 112"/>
                <a:gd name="T2" fmla="*/ 84 w 96"/>
                <a:gd name="T3" fmla="*/ 100 h 112"/>
                <a:gd name="T4" fmla="*/ 84 w 96"/>
                <a:gd name="T5" fmla="*/ 93 h 112"/>
                <a:gd name="T6" fmla="*/ 88 w 96"/>
                <a:gd name="T7" fmla="*/ 84 h 112"/>
                <a:gd name="T8" fmla="*/ 88 w 96"/>
                <a:gd name="T9" fmla="*/ 28 h 112"/>
                <a:gd name="T10" fmla="*/ 96 w 96"/>
                <a:gd name="T11" fmla="*/ 28 h 112"/>
                <a:gd name="T12" fmla="*/ 96 w 96"/>
                <a:gd name="T13" fmla="*/ 12 h 112"/>
                <a:gd name="T14" fmla="*/ 88 w 96"/>
                <a:gd name="T15" fmla="*/ 12 h 112"/>
                <a:gd name="T16" fmla="*/ 76 w 96"/>
                <a:gd name="T17" fmla="*/ 0 h 112"/>
                <a:gd name="T18" fmla="*/ 12 w 96"/>
                <a:gd name="T19" fmla="*/ 0 h 112"/>
                <a:gd name="T20" fmla="*/ 0 w 96"/>
                <a:gd name="T21" fmla="*/ 12 h 112"/>
                <a:gd name="T22" fmla="*/ 0 w 96"/>
                <a:gd name="T23" fmla="*/ 100 h 112"/>
                <a:gd name="T24" fmla="*/ 12 w 96"/>
                <a:gd name="T25" fmla="*/ 112 h 112"/>
                <a:gd name="T26" fmla="*/ 72 w 96"/>
                <a:gd name="T27" fmla="*/ 112 h 112"/>
                <a:gd name="T28" fmla="*/ 8 w 96"/>
                <a:gd name="T29" fmla="*/ 12 h 112"/>
                <a:gd name="T30" fmla="*/ 12 w 96"/>
                <a:gd name="T31" fmla="*/ 8 h 112"/>
                <a:gd name="T32" fmla="*/ 76 w 96"/>
                <a:gd name="T33" fmla="*/ 8 h 112"/>
                <a:gd name="T34" fmla="*/ 80 w 96"/>
                <a:gd name="T35" fmla="*/ 12 h 112"/>
                <a:gd name="T36" fmla="*/ 80 w 96"/>
                <a:gd name="T37" fmla="*/ 84 h 112"/>
                <a:gd name="T38" fmla="*/ 76 w 96"/>
                <a:gd name="T39" fmla="*/ 88 h 112"/>
                <a:gd name="T40" fmla="*/ 12 w 96"/>
                <a:gd name="T41" fmla="*/ 88 h 112"/>
                <a:gd name="T42" fmla="*/ 8 w 96"/>
                <a:gd name="T43" fmla="*/ 88 h 112"/>
                <a:gd name="T44" fmla="*/ 8 w 96"/>
                <a:gd name="T45" fmla="*/ 12 h 112"/>
                <a:gd name="T46" fmla="*/ 8 w 96"/>
                <a:gd name="T47" fmla="*/ 100 h 112"/>
                <a:gd name="T48" fmla="*/ 12 w 96"/>
                <a:gd name="T49" fmla="*/ 96 h 112"/>
                <a:gd name="T50" fmla="*/ 76 w 96"/>
                <a:gd name="T51" fmla="*/ 96 h 112"/>
                <a:gd name="T52" fmla="*/ 76 w 96"/>
                <a:gd name="T53" fmla="*/ 100 h 112"/>
                <a:gd name="T54" fmla="*/ 72 w 96"/>
                <a:gd name="T55" fmla="*/ 104 h 112"/>
                <a:gd name="T56" fmla="*/ 12 w 96"/>
                <a:gd name="T57" fmla="*/ 104 h 112"/>
                <a:gd name="T58" fmla="*/ 8 w 96"/>
                <a:gd name="T59" fmla="*/ 100 h 112"/>
                <a:gd name="T60" fmla="*/ 20 w 96"/>
                <a:gd name="T61" fmla="*/ 72 h 112"/>
                <a:gd name="T62" fmla="*/ 28 w 96"/>
                <a:gd name="T63" fmla="*/ 72 h 112"/>
                <a:gd name="T64" fmla="*/ 44 w 96"/>
                <a:gd name="T65" fmla="*/ 56 h 112"/>
                <a:gd name="T66" fmla="*/ 60 w 96"/>
                <a:gd name="T67" fmla="*/ 72 h 112"/>
                <a:gd name="T68" fmla="*/ 68 w 96"/>
                <a:gd name="T69" fmla="*/ 72 h 112"/>
                <a:gd name="T70" fmla="*/ 56 w 96"/>
                <a:gd name="T71" fmla="*/ 51 h 112"/>
                <a:gd name="T72" fmla="*/ 64 w 96"/>
                <a:gd name="T73" fmla="*/ 36 h 112"/>
                <a:gd name="T74" fmla="*/ 44 w 96"/>
                <a:gd name="T75" fmla="*/ 16 h 112"/>
                <a:gd name="T76" fmla="*/ 24 w 96"/>
                <a:gd name="T77" fmla="*/ 36 h 112"/>
                <a:gd name="T78" fmla="*/ 31 w 96"/>
                <a:gd name="T79" fmla="*/ 51 h 112"/>
                <a:gd name="T80" fmla="*/ 20 w 96"/>
                <a:gd name="T81" fmla="*/ 72 h 112"/>
                <a:gd name="T82" fmla="*/ 44 w 96"/>
                <a:gd name="T83" fmla="*/ 24 h 112"/>
                <a:gd name="T84" fmla="*/ 56 w 96"/>
                <a:gd name="T85" fmla="*/ 36 h 112"/>
                <a:gd name="T86" fmla="*/ 44 w 96"/>
                <a:gd name="T87" fmla="*/ 48 h 112"/>
                <a:gd name="T88" fmla="*/ 32 w 96"/>
                <a:gd name="T89" fmla="*/ 36 h 112"/>
                <a:gd name="T90" fmla="*/ 44 w 96"/>
                <a:gd name="T91" fmla="*/ 2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12">
                  <a:moveTo>
                    <a:pt x="72" y="112"/>
                  </a:moveTo>
                  <a:cubicBezTo>
                    <a:pt x="78" y="112"/>
                    <a:pt x="84" y="106"/>
                    <a:pt x="84" y="100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6" y="90"/>
                    <a:pt x="88" y="87"/>
                    <a:pt x="88" y="84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2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6"/>
                    <a:pt x="5" y="112"/>
                    <a:pt x="12" y="112"/>
                  </a:cubicBezTo>
                  <a:lnTo>
                    <a:pt x="72" y="112"/>
                  </a:lnTo>
                  <a:close/>
                  <a:moveTo>
                    <a:pt x="8" y="12"/>
                  </a:moveTo>
                  <a:cubicBezTo>
                    <a:pt x="8" y="9"/>
                    <a:pt x="10" y="8"/>
                    <a:pt x="12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9"/>
                    <a:pt x="80" y="1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86"/>
                    <a:pt x="78" y="88"/>
                    <a:pt x="76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88"/>
                    <a:pt x="9" y="88"/>
                    <a:pt x="8" y="88"/>
                  </a:cubicBezTo>
                  <a:lnTo>
                    <a:pt x="8" y="12"/>
                  </a:lnTo>
                  <a:close/>
                  <a:moveTo>
                    <a:pt x="8" y="100"/>
                  </a:moveTo>
                  <a:cubicBezTo>
                    <a:pt x="8" y="97"/>
                    <a:pt x="10" y="96"/>
                    <a:pt x="12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6" y="102"/>
                    <a:pt x="74" y="104"/>
                    <a:pt x="72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8" y="102"/>
                    <a:pt x="8" y="100"/>
                  </a:cubicBezTo>
                  <a:close/>
                  <a:moveTo>
                    <a:pt x="20" y="72"/>
                  </a:moveTo>
                  <a:cubicBezTo>
                    <a:pt x="28" y="72"/>
                    <a:pt x="28" y="72"/>
                    <a:pt x="28" y="72"/>
                  </a:cubicBezTo>
                  <a:cubicBezTo>
                    <a:pt x="28" y="63"/>
                    <a:pt x="35" y="56"/>
                    <a:pt x="44" y="56"/>
                  </a:cubicBezTo>
                  <a:cubicBezTo>
                    <a:pt x="53" y="56"/>
                    <a:pt x="60" y="63"/>
                    <a:pt x="60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63"/>
                    <a:pt x="63" y="55"/>
                    <a:pt x="56" y="51"/>
                  </a:cubicBezTo>
                  <a:cubicBezTo>
                    <a:pt x="61" y="47"/>
                    <a:pt x="64" y="42"/>
                    <a:pt x="64" y="36"/>
                  </a:cubicBezTo>
                  <a:cubicBezTo>
                    <a:pt x="64" y="25"/>
                    <a:pt x="55" y="16"/>
                    <a:pt x="44" y="16"/>
                  </a:cubicBezTo>
                  <a:cubicBezTo>
                    <a:pt x="33" y="16"/>
                    <a:pt x="24" y="25"/>
                    <a:pt x="24" y="36"/>
                  </a:cubicBezTo>
                  <a:cubicBezTo>
                    <a:pt x="24" y="42"/>
                    <a:pt x="27" y="47"/>
                    <a:pt x="31" y="51"/>
                  </a:cubicBezTo>
                  <a:cubicBezTo>
                    <a:pt x="24" y="55"/>
                    <a:pt x="20" y="63"/>
                    <a:pt x="20" y="72"/>
                  </a:cubicBezTo>
                  <a:close/>
                  <a:moveTo>
                    <a:pt x="44" y="24"/>
                  </a:moveTo>
                  <a:cubicBezTo>
                    <a:pt x="50" y="24"/>
                    <a:pt x="56" y="29"/>
                    <a:pt x="56" y="36"/>
                  </a:cubicBezTo>
                  <a:cubicBezTo>
                    <a:pt x="56" y="42"/>
                    <a:pt x="50" y="48"/>
                    <a:pt x="44" y="48"/>
                  </a:cubicBezTo>
                  <a:cubicBezTo>
                    <a:pt x="37" y="48"/>
                    <a:pt x="32" y="42"/>
                    <a:pt x="32" y="36"/>
                  </a:cubicBezTo>
                  <a:cubicBezTo>
                    <a:pt x="32" y="29"/>
                    <a:pt x="37" y="24"/>
                    <a:pt x="4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255C1F9-4C01-48C0-9A30-7B3F8025DD69}"/>
              </a:ext>
            </a:extLst>
          </p:cNvPr>
          <p:cNvSpPr txBox="1"/>
          <p:nvPr/>
        </p:nvSpPr>
        <p:spPr>
          <a:xfrm>
            <a:off x="1136547" y="5586589"/>
            <a:ext cx="1233193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Contacts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7E8DDC-7881-4012-B601-C469E89EC8B1}"/>
              </a:ext>
            </a:extLst>
          </p:cNvPr>
          <p:cNvGrpSpPr/>
          <p:nvPr/>
        </p:nvGrpSpPr>
        <p:grpSpPr>
          <a:xfrm>
            <a:off x="1750779" y="3449316"/>
            <a:ext cx="466169" cy="466169"/>
            <a:chOff x="5474685" y="1406711"/>
            <a:chExt cx="820389" cy="8229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2BBDD6-6CF1-434F-B98E-D517AD7A8F09}"/>
                </a:ext>
              </a:extLst>
            </p:cNvPr>
            <p:cNvSpPr/>
            <p:nvPr/>
          </p:nvSpPr>
          <p:spPr bwMode="auto">
            <a:xfrm>
              <a:off x="5474685" y="1406711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Graphic 25" descr="Flip Calendar">
              <a:extLst>
                <a:ext uri="{FF2B5EF4-FFF2-40B4-BE49-F238E27FC236}">
                  <a16:creationId xmlns:a16="http://schemas.microsoft.com/office/drawing/2014/main" id="{B1E54F0B-F39D-47EC-8D94-BF67DE86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90309" y="1519840"/>
              <a:ext cx="595158" cy="59515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CB1B9D5-FE5D-4703-B00F-4F1E2DB8A002}"/>
              </a:ext>
            </a:extLst>
          </p:cNvPr>
          <p:cNvSpPr txBox="1"/>
          <p:nvPr/>
        </p:nvSpPr>
        <p:spPr>
          <a:xfrm>
            <a:off x="610599" y="3396292"/>
            <a:ext cx="1250826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Calendar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F4265C-5765-4A65-A487-3DCEAE7FCC1F}"/>
              </a:ext>
            </a:extLst>
          </p:cNvPr>
          <p:cNvGrpSpPr/>
          <p:nvPr/>
        </p:nvGrpSpPr>
        <p:grpSpPr>
          <a:xfrm>
            <a:off x="4493344" y="4480185"/>
            <a:ext cx="466169" cy="466169"/>
            <a:chOff x="4795139" y="3188817"/>
            <a:chExt cx="820389" cy="8229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6A355D-2899-4645-9722-9BFDEFE0325A}"/>
                </a:ext>
              </a:extLst>
            </p:cNvPr>
            <p:cNvSpPr/>
            <p:nvPr/>
          </p:nvSpPr>
          <p:spPr bwMode="auto">
            <a:xfrm>
              <a:off x="4795139" y="318881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Freeform 114">
              <a:extLst>
                <a:ext uri="{FF2B5EF4-FFF2-40B4-BE49-F238E27FC236}">
                  <a16:creationId xmlns:a16="http://schemas.microsoft.com/office/drawing/2014/main" id="{CA2F6A74-023A-46F5-AFFC-6D3480B6333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37124" y="3403930"/>
              <a:ext cx="336418" cy="392734"/>
            </a:xfrm>
            <a:custGeom>
              <a:avLst/>
              <a:gdLst>
                <a:gd name="T0" fmla="*/ 76 w 96"/>
                <a:gd name="T1" fmla="*/ 112 h 112"/>
                <a:gd name="T2" fmla="*/ 20 w 96"/>
                <a:gd name="T3" fmla="*/ 112 h 112"/>
                <a:gd name="T4" fmla="*/ 0 w 96"/>
                <a:gd name="T5" fmla="*/ 92 h 112"/>
                <a:gd name="T6" fmla="*/ 0 w 96"/>
                <a:gd name="T7" fmla="*/ 0 h 112"/>
                <a:gd name="T8" fmla="*/ 88 w 96"/>
                <a:gd name="T9" fmla="*/ 0 h 112"/>
                <a:gd name="T10" fmla="*/ 88 w 96"/>
                <a:gd name="T11" fmla="*/ 88 h 112"/>
                <a:gd name="T12" fmla="*/ 80 w 96"/>
                <a:gd name="T13" fmla="*/ 88 h 112"/>
                <a:gd name="T14" fmla="*/ 80 w 96"/>
                <a:gd name="T15" fmla="*/ 8 h 112"/>
                <a:gd name="T16" fmla="*/ 8 w 96"/>
                <a:gd name="T17" fmla="*/ 8 h 112"/>
                <a:gd name="T18" fmla="*/ 8 w 96"/>
                <a:gd name="T19" fmla="*/ 92 h 112"/>
                <a:gd name="T20" fmla="*/ 20 w 96"/>
                <a:gd name="T21" fmla="*/ 104 h 112"/>
                <a:gd name="T22" fmla="*/ 32 w 96"/>
                <a:gd name="T23" fmla="*/ 92 h 112"/>
                <a:gd name="T24" fmla="*/ 32 w 96"/>
                <a:gd name="T25" fmla="*/ 88 h 112"/>
                <a:gd name="T26" fmla="*/ 96 w 96"/>
                <a:gd name="T27" fmla="*/ 88 h 112"/>
                <a:gd name="T28" fmla="*/ 96 w 96"/>
                <a:gd name="T29" fmla="*/ 92 h 112"/>
                <a:gd name="T30" fmla="*/ 76 w 96"/>
                <a:gd name="T31" fmla="*/ 112 h 112"/>
                <a:gd name="T32" fmla="*/ 36 w 96"/>
                <a:gd name="T33" fmla="*/ 104 h 112"/>
                <a:gd name="T34" fmla="*/ 76 w 96"/>
                <a:gd name="T35" fmla="*/ 104 h 112"/>
                <a:gd name="T36" fmla="*/ 87 w 96"/>
                <a:gd name="T37" fmla="*/ 96 h 112"/>
                <a:gd name="T38" fmla="*/ 39 w 96"/>
                <a:gd name="T39" fmla="*/ 96 h 112"/>
                <a:gd name="T40" fmla="*/ 36 w 96"/>
                <a:gd name="T41" fmla="*/ 104 h 112"/>
                <a:gd name="T42" fmla="*/ 24 w 96"/>
                <a:gd name="T43" fmla="*/ 72 h 112"/>
                <a:gd name="T44" fmla="*/ 16 w 96"/>
                <a:gd name="T45" fmla="*/ 72 h 112"/>
                <a:gd name="T46" fmla="*/ 16 w 96"/>
                <a:gd name="T47" fmla="*/ 80 h 112"/>
                <a:gd name="T48" fmla="*/ 24 w 96"/>
                <a:gd name="T49" fmla="*/ 80 h 112"/>
                <a:gd name="T50" fmla="*/ 24 w 96"/>
                <a:gd name="T51" fmla="*/ 72 h 112"/>
                <a:gd name="T52" fmla="*/ 72 w 96"/>
                <a:gd name="T53" fmla="*/ 72 h 112"/>
                <a:gd name="T54" fmla="*/ 32 w 96"/>
                <a:gd name="T55" fmla="*/ 72 h 112"/>
                <a:gd name="T56" fmla="*/ 32 w 96"/>
                <a:gd name="T57" fmla="*/ 80 h 112"/>
                <a:gd name="T58" fmla="*/ 72 w 96"/>
                <a:gd name="T59" fmla="*/ 80 h 112"/>
                <a:gd name="T60" fmla="*/ 72 w 96"/>
                <a:gd name="T61" fmla="*/ 72 h 112"/>
                <a:gd name="T62" fmla="*/ 24 w 96"/>
                <a:gd name="T63" fmla="*/ 48 h 112"/>
                <a:gd name="T64" fmla="*/ 16 w 96"/>
                <a:gd name="T65" fmla="*/ 48 h 112"/>
                <a:gd name="T66" fmla="*/ 16 w 96"/>
                <a:gd name="T67" fmla="*/ 56 h 112"/>
                <a:gd name="T68" fmla="*/ 24 w 96"/>
                <a:gd name="T69" fmla="*/ 56 h 112"/>
                <a:gd name="T70" fmla="*/ 24 w 96"/>
                <a:gd name="T71" fmla="*/ 48 h 112"/>
                <a:gd name="T72" fmla="*/ 72 w 96"/>
                <a:gd name="T73" fmla="*/ 48 h 112"/>
                <a:gd name="T74" fmla="*/ 32 w 96"/>
                <a:gd name="T75" fmla="*/ 48 h 112"/>
                <a:gd name="T76" fmla="*/ 32 w 96"/>
                <a:gd name="T77" fmla="*/ 56 h 112"/>
                <a:gd name="T78" fmla="*/ 72 w 96"/>
                <a:gd name="T79" fmla="*/ 56 h 112"/>
                <a:gd name="T80" fmla="*/ 72 w 96"/>
                <a:gd name="T81" fmla="*/ 48 h 112"/>
                <a:gd name="T82" fmla="*/ 24 w 96"/>
                <a:gd name="T83" fmla="*/ 24 h 112"/>
                <a:gd name="T84" fmla="*/ 16 w 96"/>
                <a:gd name="T85" fmla="*/ 24 h 112"/>
                <a:gd name="T86" fmla="*/ 16 w 96"/>
                <a:gd name="T87" fmla="*/ 32 h 112"/>
                <a:gd name="T88" fmla="*/ 24 w 96"/>
                <a:gd name="T89" fmla="*/ 32 h 112"/>
                <a:gd name="T90" fmla="*/ 24 w 96"/>
                <a:gd name="T91" fmla="*/ 24 h 112"/>
                <a:gd name="T92" fmla="*/ 72 w 96"/>
                <a:gd name="T93" fmla="*/ 24 h 112"/>
                <a:gd name="T94" fmla="*/ 32 w 96"/>
                <a:gd name="T95" fmla="*/ 24 h 112"/>
                <a:gd name="T96" fmla="*/ 32 w 96"/>
                <a:gd name="T97" fmla="*/ 32 h 112"/>
                <a:gd name="T98" fmla="*/ 72 w 96"/>
                <a:gd name="T99" fmla="*/ 32 h 112"/>
                <a:gd name="T100" fmla="*/ 72 w 96"/>
                <a:gd name="T101" fmla="*/ 2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112">
                  <a:moveTo>
                    <a:pt x="76" y="112"/>
                  </a:moveTo>
                  <a:cubicBezTo>
                    <a:pt x="20" y="112"/>
                    <a:pt x="20" y="112"/>
                    <a:pt x="20" y="112"/>
                  </a:cubicBezTo>
                  <a:cubicBezTo>
                    <a:pt x="9" y="112"/>
                    <a:pt x="0" y="103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9"/>
                    <a:pt x="13" y="104"/>
                    <a:pt x="20" y="104"/>
                  </a:cubicBezTo>
                  <a:cubicBezTo>
                    <a:pt x="26" y="104"/>
                    <a:pt x="32" y="99"/>
                    <a:pt x="32" y="92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103"/>
                    <a:pt x="87" y="112"/>
                    <a:pt x="76" y="112"/>
                  </a:cubicBezTo>
                  <a:close/>
                  <a:moveTo>
                    <a:pt x="36" y="104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81" y="104"/>
                    <a:pt x="85" y="101"/>
                    <a:pt x="87" y="96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9"/>
                    <a:pt x="37" y="102"/>
                    <a:pt x="36" y="104"/>
                  </a:cubicBezTo>
                  <a:close/>
                  <a:moveTo>
                    <a:pt x="24" y="72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24" y="80"/>
                    <a:pt x="24" y="80"/>
                    <a:pt x="24" y="80"/>
                  </a:cubicBezTo>
                  <a:lnTo>
                    <a:pt x="24" y="72"/>
                  </a:lnTo>
                  <a:close/>
                  <a:moveTo>
                    <a:pt x="72" y="72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72" y="72"/>
                  </a:lnTo>
                  <a:close/>
                  <a:moveTo>
                    <a:pt x="24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4" y="56"/>
                    <a:pt x="24" y="56"/>
                    <a:pt x="24" y="56"/>
                  </a:cubicBezTo>
                  <a:lnTo>
                    <a:pt x="24" y="48"/>
                  </a:lnTo>
                  <a:close/>
                  <a:moveTo>
                    <a:pt x="72" y="48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72" y="56"/>
                    <a:pt x="72" y="56"/>
                    <a:pt x="72" y="56"/>
                  </a:cubicBezTo>
                  <a:lnTo>
                    <a:pt x="72" y="48"/>
                  </a:lnTo>
                  <a:close/>
                  <a:moveTo>
                    <a:pt x="24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24" y="24"/>
                  </a:lnTo>
                  <a:close/>
                  <a:moveTo>
                    <a:pt x="72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72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5E94C00-B8EB-45AC-9D59-70858A9BD3FB}"/>
              </a:ext>
            </a:extLst>
          </p:cNvPr>
          <p:cNvSpPr txBox="1"/>
          <p:nvPr/>
        </p:nvSpPr>
        <p:spPr>
          <a:xfrm>
            <a:off x="4907304" y="4447700"/>
            <a:ext cx="878545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Tasks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7102A6-B71E-47C2-8741-A988856BE0B5}"/>
              </a:ext>
            </a:extLst>
          </p:cNvPr>
          <p:cNvGrpSpPr/>
          <p:nvPr/>
        </p:nvGrpSpPr>
        <p:grpSpPr>
          <a:xfrm>
            <a:off x="3722497" y="5423316"/>
            <a:ext cx="466169" cy="466169"/>
            <a:chOff x="8955124" y="5214407"/>
            <a:chExt cx="820389" cy="8229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96D96A-C45B-485B-8361-29CD82228748}"/>
                </a:ext>
              </a:extLst>
            </p:cNvPr>
            <p:cNvGrpSpPr/>
            <p:nvPr/>
          </p:nvGrpSpPr>
          <p:grpSpPr>
            <a:xfrm>
              <a:off x="8955124" y="5214407"/>
              <a:ext cx="820389" cy="822960"/>
              <a:chOff x="1573571" y="4134409"/>
              <a:chExt cx="820389" cy="8229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E399E3C-A061-495C-B392-6147870A5F4E}"/>
                  </a:ext>
                </a:extLst>
              </p:cNvPr>
              <p:cNvSpPr/>
              <p:nvPr/>
            </p:nvSpPr>
            <p:spPr bwMode="auto">
              <a:xfrm>
                <a:off x="1573571" y="4134409"/>
                <a:ext cx="820389" cy="822960"/>
              </a:xfrm>
              <a:prstGeom prst="ellips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193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 107">
                <a:extLst>
                  <a:ext uri="{FF2B5EF4-FFF2-40B4-BE49-F238E27FC236}">
                    <a16:creationId xmlns:a16="http://schemas.microsoft.com/office/drawing/2014/main" id="{38EFF7FD-573F-4125-B171-C4F899FD39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8318" y="4482932"/>
                <a:ext cx="464916" cy="370161"/>
              </a:xfrm>
              <a:custGeom>
                <a:avLst/>
                <a:gdLst>
                  <a:gd name="T0" fmla="*/ 0 w 128"/>
                  <a:gd name="T1" fmla="*/ 56 h 104"/>
                  <a:gd name="T2" fmla="*/ 8 w 128"/>
                  <a:gd name="T3" fmla="*/ 56 h 104"/>
                  <a:gd name="T4" fmla="*/ 24 w 128"/>
                  <a:gd name="T5" fmla="*/ 40 h 104"/>
                  <a:gd name="T6" fmla="*/ 40 w 128"/>
                  <a:gd name="T7" fmla="*/ 56 h 104"/>
                  <a:gd name="T8" fmla="*/ 50 w 128"/>
                  <a:gd name="T9" fmla="*/ 75 h 104"/>
                  <a:gd name="T10" fmla="*/ 32 w 128"/>
                  <a:gd name="T11" fmla="*/ 104 h 104"/>
                  <a:gd name="T12" fmla="*/ 40 w 128"/>
                  <a:gd name="T13" fmla="*/ 104 h 104"/>
                  <a:gd name="T14" fmla="*/ 64 w 128"/>
                  <a:gd name="T15" fmla="*/ 80 h 104"/>
                  <a:gd name="T16" fmla="*/ 88 w 128"/>
                  <a:gd name="T17" fmla="*/ 104 h 104"/>
                  <a:gd name="T18" fmla="*/ 96 w 128"/>
                  <a:gd name="T19" fmla="*/ 104 h 104"/>
                  <a:gd name="T20" fmla="*/ 78 w 128"/>
                  <a:gd name="T21" fmla="*/ 75 h 104"/>
                  <a:gd name="T22" fmla="*/ 88 w 128"/>
                  <a:gd name="T23" fmla="*/ 56 h 104"/>
                  <a:gd name="T24" fmla="*/ 104 w 128"/>
                  <a:gd name="T25" fmla="*/ 40 h 104"/>
                  <a:gd name="T26" fmla="*/ 120 w 128"/>
                  <a:gd name="T27" fmla="*/ 56 h 104"/>
                  <a:gd name="T28" fmla="*/ 128 w 128"/>
                  <a:gd name="T29" fmla="*/ 56 h 104"/>
                  <a:gd name="T30" fmla="*/ 117 w 128"/>
                  <a:gd name="T31" fmla="*/ 36 h 104"/>
                  <a:gd name="T32" fmla="*/ 124 w 128"/>
                  <a:gd name="T33" fmla="*/ 20 h 104"/>
                  <a:gd name="T34" fmla="*/ 104 w 128"/>
                  <a:gd name="T35" fmla="*/ 0 h 104"/>
                  <a:gd name="T36" fmla="*/ 84 w 128"/>
                  <a:gd name="T37" fmla="*/ 20 h 104"/>
                  <a:gd name="T38" fmla="*/ 92 w 128"/>
                  <a:gd name="T39" fmla="*/ 36 h 104"/>
                  <a:gd name="T40" fmla="*/ 84 w 128"/>
                  <a:gd name="T41" fmla="*/ 43 h 104"/>
                  <a:gd name="T42" fmla="*/ 64 w 128"/>
                  <a:gd name="T43" fmla="*/ 32 h 104"/>
                  <a:gd name="T44" fmla="*/ 44 w 128"/>
                  <a:gd name="T45" fmla="*/ 43 h 104"/>
                  <a:gd name="T46" fmla="*/ 37 w 128"/>
                  <a:gd name="T47" fmla="*/ 36 h 104"/>
                  <a:gd name="T48" fmla="*/ 44 w 128"/>
                  <a:gd name="T49" fmla="*/ 20 h 104"/>
                  <a:gd name="T50" fmla="*/ 24 w 128"/>
                  <a:gd name="T51" fmla="*/ 0 h 104"/>
                  <a:gd name="T52" fmla="*/ 4 w 128"/>
                  <a:gd name="T53" fmla="*/ 20 h 104"/>
                  <a:gd name="T54" fmla="*/ 12 w 128"/>
                  <a:gd name="T55" fmla="*/ 36 h 104"/>
                  <a:gd name="T56" fmla="*/ 0 w 128"/>
                  <a:gd name="T57" fmla="*/ 56 h 104"/>
                  <a:gd name="T58" fmla="*/ 104 w 128"/>
                  <a:gd name="T59" fmla="*/ 8 h 104"/>
                  <a:gd name="T60" fmla="*/ 116 w 128"/>
                  <a:gd name="T61" fmla="*/ 20 h 104"/>
                  <a:gd name="T62" fmla="*/ 104 w 128"/>
                  <a:gd name="T63" fmla="*/ 32 h 104"/>
                  <a:gd name="T64" fmla="*/ 92 w 128"/>
                  <a:gd name="T65" fmla="*/ 20 h 104"/>
                  <a:gd name="T66" fmla="*/ 104 w 128"/>
                  <a:gd name="T67" fmla="*/ 8 h 104"/>
                  <a:gd name="T68" fmla="*/ 64 w 128"/>
                  <a:gd name="T69" fmla="*/ 40 h 104"/>
                  <a:gd name="T70" fmla="*/ 80 w 128"/>
                  <a:gd name="T71" fmla="*/ 56 h 104"/>
                  <a:gd name="T72" fmla="*/ 64 w 128"/>
                  <a:gd name="T73" fmla="*/ 72 h 104"/>
                  <a:gd name="T74" fmla="*/ 48 w 128"/>
                  <a:gd name="T75" fmla="*/ 56 h 104"/>
                  <a:gd name="T76" fmla="*/ 64 w 128"/>
                  <a:gd name="T77" fmla="*/ 40 h 104"/>
                  <a:gd name="T78" fmla="*/ 24 w 128"/>
                  <a:gd name="T79" fmla="*/ 8 h 104"/>
                  <a:gd name="T80" fmla="*/ 36 w 128"/>
                  <a:gd name="T81" fmla="*/ 20 h 104"/>
                  <a:gd name="T82" fmla="*/ 24 w 128"/>
                  <a:gd name="T83" fmla="*/ 32 h 104"/>
                  <a:gd name="T84" fmla="*/ 12 w 128"/>
                  <a:gd name="T85" fmla="*/ 20 h 104"/>
                  <a:gd name="T86" fmla="*/ 24 w 128"/>
                  <a:gd name="T87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04">
                    <a:moveTo>
                      <a:pt x="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47"/>
                      <a:pt x="15" y="40"/>
                      <a:pt x="24" y="40"/>
                    </a:cubicBezTo>
                    <a:cubicBezTo>
                      <a:pt x="33" y="40"/>
                      <a:pt x="40" y="47"/>
                      <a:pt x="40" y="56"/>
                    </a:cubicBezTo>
                    <a:cubicBezTo>
                      <a:pt x="40" y="64"/>
                      <a:pt x="44" y="71"/>
                      <a:pt x="50" y="75"/>
                    </a:cubicBezTo>
                    <a:cubicBezTo>
                      <a:pt x="40" y="81"/>
                      <a:pt x="32" y="91"/>
                      <a:pt x="32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91"/>
                      <a:pt x="51" y="80"/>
                      <a:pt x="64" y="80"/>
                    </a:cubicBezTo>
                    <a:cubicBezTo>
                      <a:pt x="77" y="80"/>
                      <a:pt x="88" y="91"/>
                      <a:pt x="88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91"/>
                      <a:pt x="89" y="81"/>
                      <a:pt x="78" y="75"/>
                    </a:cubicBezTo>
                    <a:cubicBezTo>
                      <a:pt x="84" y="71"/>
                      <a:pt x="88" y="64"/>
                      <a:pt x="88" y="56"/>
                    </a:cubicBezTo>
                    <a:cubicBezTo>
                      <a:pt x="88" y="47"/>
                      <a:pt x="95" y="40"/>
                      <a:pt x="104" y="40"/>
                    </a:cubicBezTo>
                    <a:cubicBezTo>
                      <a:pt x="113" y="40"/>
                      <a:pt x="120" y="47"/>
                      <a:pt x="120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47"/>
                      <a:pt x="124" y="40"/>
                      <a:pt x="117" y="36"/>
                    </a:cubicBezTo>
                    <a:cubicBezTo>
                      <a:pt x="121" y="32"/>
                      <a:pt x="124" y="26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ubicBezTo>
                      <a:pt x="93" y="0"/>
                      <a:pt x="84" y="9"/>
                      <a:pt x="84" y="20"/>
                    </a:cubicBezTo>
                    <a:cubicBezTo>
                      <a:pt x="84" y="26"/>
                      <a:pt x="87" y="32"/>
                      <a:pt x="92" y="36"/>
                    </a:cubicBezTo>
                    <a:cubicBezTo>
                      <a:pt x="89" y="37"/>
                      <a:pt x="86" y="40"/>
                      <a:pt x="84" y="43"/>
                    </a:cubicBezTo>
                    <a:cubicBezTo>
                      <a:pt x="80" y="36"/>
                      <a:pt x="73" y="32"/>
                      <a:pt x="64" y="32"/>
                    </a:cubicBezTo>
                    <a:cubicBezTo>
                      <a:pt x="56" y="32"/>
                      <a:pt x="49" y="36"/>
                      <a:pt x="44" y="43"/>
                    </a:cubicBezTo>
                    <a:cubicBezTo>
                      <a:pt x="42" y="40"/>
                      <a:pt x="40" y="37"/>
                      <a:pt x="37" y="36"/>
                    </a:cubicBezTo>
                    <a:cubicBezTo>
                      <a:pt x="41" y="32"/>
                      <a:pt x="44" y="26"/>
                      <a:pt x="44" y="20"/>
                    </a:cubicBezTo>
                    <a:cubicBezTo>
                      <a:pt x="44" y="9"/>
                      <a:pt x="35" y="0"/>
                      <a:pt x="24" y="0"/>
                    </a:cubicBezTo>
                    <a:cubicBezTo>
                      <a:pt x="13" y="0"/>
                      <a:pt x="4" y="9"/>
                      <a:pt x="4" y="20"/>
                    </a:cubicBezTo>
                    <a:cubicBezTo>
                      <a:pt x="4" y="26"/>
                      <a:pt x="7" y="32"/>
                      <a:pt x="12" y="36"/>
                    </a:cubicBezTo>
                    <a:cubicBezTo>
                      <a:pt x="5" y="40"/>
                      <a:pt x="0" y="47"/>
                      <a:pt x="0" y="56"/>
                    </a:cubicBezTo>
                    <a:close/>
                    <a:moveTo>
                      <a:pt x="104" y="8"/>
                    </a:moveTo>
                    <a:cubicBezTo>
                      <a:pt x="111" y="8"/>
                      <a:pt x="116" y="13"/>
                      <a:pt x="116" y="20"/>
                    </a:cubicBezTo>
                    <a:cubicBezTo>
                      <a:pt x="116" y="27"/>
                      <a:pt x="111" y="32"/>
                      <a:pt x="104" y="32"/>
                    </a:cubicBezTo>
                    <a:cubicBezTo>
                      <a:pt x="98" y="32"/>
                      <a:pt x="92" y="27"/>
                      <a:pt x="92" y="20"/>
                    </a:cubicBezTo>
                    <a:cubicBezTo>
                      <a:pt x="92" y="13"/>
                      <a:pt x="98" y="8"/>
                      <a:pt x="104" y="8"/>
                    </a:cubicBezTo>
                    <a:close/>
                    <a:moveTo>
                      <a:pt x="64" y="40"/>
                    </a:moveTo>
                    <a:cubicBezTo>
                      <a:pt x="73" y="40"/>
                      <a:pt x="80" y="47"/>
                      <a:pt x="80" y="56"/>
                    </a:cubicBezTo>
                    <a:cubicBezTo>
                      <a:pt x="80" y="65"/>
                      <a:pt x="73" y="72"/>
                      <a:pt x="64" y="72"/>
                    </a:cubicBezTo>
                    <a:cubicBezTo>
                      <a:pt x="55" y="72"/>
                      <a:pt x="48" y="65"/>
                      <a:pt x="48" y="56"/>
                    </a:cubicBezTo>
                    <a:cubicBezTo>
                      <a:pt x="48" y="47"/>
                      <a:pt x="55" y="40"/>
                      <a:pt x="64" y="40"/>
                    </a:cubicBezTo>
                    <a:close/>
                    <a:moveTo>
                      <a:pt x="24" y="8"/>
                    </a:moveTo>
                    <a:cubicBezTo>
                      <a:pt x="31" y="8"/>
                      <a:pt x="36" y="13"/>
                      <a:pt x="36" y="20"/>
                    </a:cubicBezTo>
                    <a:cubicBezTo>
                      <a:pt x="36" y="27"/>
                      <a:pt x="31" y="32"/>
                      <a:pt x="24" y="32"/>
                    </a:cubicBezTo>
                    <a:cubicBezTo>
                      <a:pt x="18" y="32"/>
                      <a:pt x="12" y="27"/>
                      <a:pt x="12" y="20"/>
                    </a:cubicBezTo>
                    <a:cubicBezTo>
                      <a:pt x="12" y="13"/>
                      <a:pt x="18" y="8"/>
                      <a:pt x="2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38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71C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4" name="Freeform 126">
              <a:extLst>
                <a:ext uri="{FF2B5EF4-FFF2-40B4-BE49-F238E27FC236}">
                  <a16:creationId xmlns:a16="http://schemas.microsoft.com/office/drawing/2014/main" id="{86C2C399-FA7C-442A-BB51-D30E7273412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82556" y="5354119"/>
              <a:ext cx="262307" cy="230170"/>
            </a:xfrm>
            <a:custGeom>
              <a:avLst/>
              <a:gdLst>
                <a:gd name="T0" fmla="*/ 0 w 302"/>
                <a:gd name="T1" fmla="*/ 190 h 265"/>
                <a:gd name="T2" fmla="*/ 37 w 302"/>
                <a:gd name="T3" fmla="*/ 190 h 265"/>
                <a:gd name="T4" fmla="*/ 37 w 302"/>
                <a:gd name="T5" fmla="*/ 265 h 265"/>
                <a:gd name="T6" fmla="*/ 113 w 302"/>
                <a:gd name="T7" fmla="*/ 190 h 265"/>
                <a:gd name="T8" fmla="*/ 302 w 302"/>
                <a:gd name="T9" fmla="*/ 190 h 265"/>
                <a:gd name="T10" fmla="*/ 302 w 302"/>
                <a:gd name="T11" fmla="*/ 0 h 265"/>
                <a:gd name="T12" fmla="*/ 0 w 302"/>
                <a:gd name="T13" fmla="*/ 0 h 265"/>
                <a:gd name="T14" fmla="*/ 0 w 302"/>
                <a:gd name="T15" fmla="*/ 190 h 265"/>
                <a:gd name="T16" fmla="*/ 19 w 302"/>
                <a:gd name="T17" fmla="*/ 19 h 265"/>
                <a:gd name="T18" fmla="*/ 283 w 302"/>
                <a:gd name="T19" fmla="*/ 19 h 265"/>
                <a:gd name="T20" fmla="*/ 283 w 302"/>
                <a:gd name="T21" fmla="*/ 171 h 265"/>
                <a:gd name="T22" fmla="*/ 113 w 302"/>
                <a:gd name="T23" fmla="*/ 171 h 265"/>
                <a:gd name="T24" fmla="*/ 104 w 302"/>
                <a:gd name="T25" fmla="*/ 171 h 265"/>
                <a:gd name="T26" fmla="*/ 99 w 302"/>
                <a:gd name="T27" fmla="*/ 175 h 265"/>
                <a:gd name="T28" fmla="*/ 56 w 302"/>
                <a:gd name="T29" fmla="*/ 218 h 265"/>
                <a:gd name="T30" fmla="*/ 56 w 302"/>
                <a:gd name="T31" fmla="*/ 190 h 265"/>
                <a:gd name="T32" fmla="*/ 56 w 302"/>
                <a:gd name="T33" fmla="*/ 171 h 265"/>
                <a:gd name="T34" fmla="*/ 37 w 302"/>
                <a:gd name="T35" fmla="*/ 171 h 265"/>
                <a:gd name="T36" fmla="*/ 19 w 302"/>
                <a:gd name="T37" fmla="*/ 171 h 265"/>
                <a:gd name="T38" fmla="*/ 19 w 302"/>
                <a:gd name="T39" fmla="*/ 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265">
                  <a:moveTo>
                    <a:pt x="0" y="190"/>
                  </a:moveTo>
                  <a:lnTo>
                    <a:pt x="37" y="190"/>
                  </a:lnTo>
                  <a:lnTo>
                    <a:pt x="37" y="265"/>
                  </a:lnTo>
                  <a:lnTo>
                    <a:pt x="113" y="190"/>
                  </a:lnTo>
                  <a:lnTo>
                    <a:pt x="302" y="19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0" y="190"/>
                  </a:lnTo>
                  <a:close/>
                  <a:moveTo>
                    <a:pt x="19" y="19"/>
                  </a:moveTo>
                  <a:lnTo>
                    <a:pt x="283" y="19"/>
                  </a:lnTo>
                  <a:lnTo>
                    <a:pt x="283" y="171"/>
                  </a:lnTo>
                  <a:lnTo>
                    <a:pt x="113" y="171"/>
                  </a:lnTo>
                  <a:lnTo>
                    <a:pt x="104" y="171"/>
                  </a:lnTo>
                  <a:lnTo>
                    <a:pt x="99" y="175"/>
                  </a:lnTo>
                  <a:lnTo>
                    <a:pt x="56" y="218"/>
                  </a:lnTo>
                  <a:lnTo>
                    <a:pt x="56" y="190"/>
                  </a:lnTo>
                  <a:lnTo>
                    <a:pt x="56" y="171"/>
                  </a:lnTo>
                  <a:lnTo>
                    <a:pt x="37" y="171"/>
                  </a:lnTo>
                  <a:lnTo>
                    <a:pt x="19" y="171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428B151-D840-49BB-A26C-C5EDB60D4291}"/>
              </a:ext>
            </a:extLst>
          </p:cNvPr>
          <p:cNvSpPr txBox="1"/>
          <p:nvPr/>
        </p:nvSpPr>
        <p:spPr>
          <a:xfrm>
            <a:off x="4172732" y="5384081"/>
            <a:ext cx="1286092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Meetings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883BD-BDA8-4657-A046-90CEBC188BC5}"/>
              </a:ext>
            </a:extLst>
          </p:cNvPr>
          <p:cNvGrpSpPr/>
          <p:nvPr/>
        </p:nvGrpSpPr>
        <p:grpSpPr>
          <a:xfrm>
            <a:off x="4620982" y="3668611"/>
            <a:ext cx="466169" cy="466169"/>
            <a:chOff x="4750202" y="3174487"/>
            <a:chExt cx="820389" cy="8229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88AD70-C3FD-435A-9287-12970541FB5B}"/>
                </a:ext>
              </a:extLst>
            </p:cNvPr>
            <p:cNvSpPr/>
            <p:nvPr/>
          </p:nvSpPr>
          <p:spPr bwMode="auto">
            <a:xfrm>
              <a:off x="4750202" y="3174487"/>
              <a:ext cx="820389" cy="822960"/>
            </a:xfrm>
            <a:prstGeom prst="ellips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24">
              <a:extLst>
                <a:ext uri="{FF2B5EF4-FFF2-40B4-BE49-F238E27FC236}">
                  <a16:creationId xmlns:a16="http://schemas.microsoft.com/office/drawing/2014/main" id="{C70D6615-4AF9-4723-8D0E-2821B7509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544" y="3393709"/>
              <a:ext cx="393704" cy="386074"/>
            </a:xfrm>
            <a:custGeom>
              <a:avLst/>
              <a:gdLst>
                <a:gd name="T0" fmla="*/ 36 w 100"/>
                <a:gd name="T1" fmla="*/ 36 h 108"/>
                <a:gd name="T2" fmla="*/ 16 w 100"/>
                <a:gd name="T3" fmla="*/ 36 h 108"/>
                <a:gd name="T4" fmla="*/ 16 w 100"/>
                <a:gd name="T5" fmla="*/ 28 h 108"/>
                <a:gd name="T6" fmla="*/ 36 w 100"/>
                <a:gd name="T7" fmla="*/ 28 h 108"/>
                <a:gd name="T8" fmla="*/ 36 w 100"/>
                <a:gd name="T9" fmla="*/ 36 h 108"/>
                <a:gd name="T10" fmla="*/ 16 w 100"/>
                <a:gd name="T11" fmla="*/ 60 h 108"/>
                <a:gd name="T12" fmla="*/ 52 w 100"/>
                <a:gd name="T13" fmla="*/ 60 h 108"/>
                <a:gd name="T14" fmla="*/ 52 w 100"/>
                <a:gd name="T15" fmla="*/ 52 h 108"/>
                <a:gd name="T16" fmla="*/ 16 w 100"/>
                <a:gd name="T17" fmla="*/ 52 h 108"/>
                <a:gd name="T18" fmla="*/ 16 w 100"/>
                <a:gd name="T19" fmla="*/ 60 h 108"/>
                <a:gd name="T20" fmla="*/ 16 w 100"/>
                <a:gd name="T21" fmla="*/ 84 h 108"/>
                <a:gd name="T22" fmla="*/ 40 w 100"/>
                <a:gd name="T23" fmla="*/ 84 h 108"/>
                <a:gd name="T24" fmla="*/ 40 w 100"/>
                <a:gd name="T25" fmla="*/ 76 h 108"/>
                <a:gd name="T26" fmla="*/ 16 w 100"/>
                <a:gd name="T27" fmla="*/ 76 h 108"/>
                <a:gd name="T28" fmla="*/ 16 w 100"/>
                <a:gd name="T29" fmla="*/ 84 h 108"/>
                <a:gd name="T30" fmla="*/ 99 w 100"/>
                <a:gd name="T31" fmla="*/ 33 h 108"/>
                <a:gd name="T32" fmla="*/ 93 w 100"/>
                <a:gd name="T33" fmla="*/ 33 h 108"/>
                <a:gd name="T34" fmla="*/ 92 w 100"/>
                <a:gd name="T35" fmla="*/ 34 h 108"/>
                <a:gd name="T36" fmla="*/ 97 w 100"/>
                <a:gd name="T37" fmla="*/ 40 h 108"/>
                <a:gd name="T38" fmla="*/ 99 w 100"/>
                <a:gd name="T39" fmla="*/ 39 h 108"/>
                <a:gd name="T40" fmla="*/ 99 w 100"/>
                <a:gd name="T41" fmla="*/ 33 h 108"/>
                <a:gd name="T42" fmla="*/ 80 w 100"/>
                <a:gd name="T43" fmla="*/ 28 h 108"/>
                <a:gd name="T44" fmla="*/ 80 w 100"/>
                <a:gd name="T45" fmla="*/ 46 h 108"/>
                <a:gd name="T46" fmla="*/ 86 w 100"/>
                <a:gd name="T47" fmla="*/ 40 h 108"/>
                <a:gd name="T48" fmla="*/ 92 w 100"/>
                <a:gd name="T49" fmla="*/ 46 h 108"/>
                <a:gd name="T50" fmla="*/ 80 w 100"/>
                <a:gd name="T51" fmla="*/ 58 h 108"/>
                <a:gd name="T52" fmla="*/ 80 w 100"/>
                <a:gd name="T53" fmla="*/ 108 h 108"/>
                <a:gd name="T54" fmla="*/ 0 w 100"/>
                <a:gd name="T55" fmla="*/ 108 h 108"/>
                <a:gd name="T56" fmla="*/ 0 w 100"/>
                <a:gd name="T57" fmla="*/ 0 h 108"/>
                <a:gd name="T58" fmla="*/ 52 w 100"/>
                <a:gd name="T59" fmla="*/ 0 h 108"/>
                <a:gd name="T60" fmla="*/ 80 w 100"/>
                <a:gd name="T61" fmla="*/ 28 h 108"/>
                <a:gd name="T62" fmla="*/ 52 w 100"/>
                <a:gd name="T63" fmla="*/ 28 h 108"/>
                <a:gd name="T64" fmla="*/ 68 w 100"/>
                <a:gd name="T65" fmla="*/ 28 h 108"/>
                <a:gd name="T66" fmla="*/ 52 w 100"/>
                <a:gd name="T67" fmla="*/ 11 h 108"/>
                <a:gd name="T68" fmla="*/ 52 w 100"/>
                <a:gd name="T69" fmla="*/ 28 h 108"/>
                <a:gd name="T70" fmla="*/ 72 w 100"/>
                <a:gd name="T71" fmla="*/ 36 h 108"/>
                <a:gd name="T72" fmla="*/ 44 w 100"/>
                <a:gd name="T73" fmla="*/ 36 h 108"/>
                <a:gd name="T74" fmla="*/ 44 w 100"/>
                <a:gd name="T75" fmla="*/ 8 h 108"/>
                <a:gd name="T76" fmla="*/ 8 w 100"/>
                <a:gd name="T77" fmla="*/ 8 h 108"/>
                <a:gd name="T78" fmla="*/ 8 w 100"/>
                <a:gd name="T79" fmla="*/ 100 h 108"/>
                <a:gd name="T80" fmla="*/ 72 w 100"/>
                <a:gd name="T81" fmla="*/ 100 h 108"/>
                <a:gd name="T82" fmla="*/ 72 w 100"/>
                <a:gd name="T83" fmla="*/ 66 h 108"/>
                <a:gd name="T84" fmla="*/ 53 w 100"/>
                <a:gd name="T85" fmla="*/ 84 h 108"/>
                <a:gd name="T86" fmla="*/ 48 w 100"/>
                <a:gd name="T87" fmla="*/ 84 h 108"/>
                <a:gd name="T88" fmla="*/ 48 w 100"/>
                <a:gd name="T89" fmla="*/ 78 h 108"/>
                <a:gd name="T90" fmla="*/ 72 w 100"/>
                <a:gd name="T91" fmla="*/ 54 h 108"/>
                <a:gd name="T92" fmla="*/ 72 w 100"/>
                <a:gd name="T93" fmla="*/ 3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08">
                  <a:moveTo>
                    <a:pt x="3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16" y="60"/>
                  </a:moveTo>
                  <a:cubicBezTo>
                    <a:pt x="52" y="60"/>
                    <a:pt x="52" y="60"/>
                    <a:pt x="52" y="6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lnTo>
                    <a:pt x="16" y="60"/>
                  </a:lnTo>
                  <a:close/>
                  <a:moveTo>
                    <a:pt x="16" y="8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16" y="76"/>
                    <a:pt x="16" y="76"/>
                    <a:pt x="16" y="76"/>
                  </a:cubicBezTo>
                  <a:lnTo>
                    <a:pt x="16" y="84"/>
                  </a:lnTo>
                  <a:close/>
                  <a:moveTo>
                    <a:pt x="99" y="33"/>
                  </a:moveTo>
                  <a:cubicBezTo>
                    <a:pt x="97" y="31"/>
                    <a:pt x="95" y="31"/>
                    <a:pt x="93" y="33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7"/>
                    <a:pt x="100" y="35"/>
                    <a:pt x="99" y="33"/>
                  </a:cubicBezTo>
                  <a:close/>
                  <a:moveTo>
                    <a:pt x="80" y="28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80" y="28"/>
                  </a:lnTo>
                  <a:close/>
                  <a:moveTo>
                    <a:pt x="52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28"/>
                  </a:lnTo>
                  <a:close/>
                  <a:moveTo>
                    <a:pt x="7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8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71C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BA05853-8EE6-496D-9DCA-EC88947059FB}"/>
              </a:ext>
            </a:extLst>
          </p:cNvPr>
          <p:cNvSpPr txBox="1"/>
          <p:nvPr/>
        </p:nvSpPr>
        <p:spPr>
          <a:xfrm>
            <a:off x="5087150" y="3626319"/>
            <a:ext cx="824235" cy="544637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505050"/>
                </a:solidFill>
                <a:latin typeface="Segoe UI"/>
              </a:rPr>
              <a:t>Sites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83803D-0014-4440-B504-24D27B6421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233" y="3953471"/>
            <a:ext cx="539426" cy="5470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9939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B21F-35C8-4384-A19F-EC289CABFCC6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SDKs, samples and tooling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664D7E-6A5A-4A2A-93F1-89E6FCABDBE3}"/>
              </a:ext>
            </a:extLst>
          </p:cNvPr>
          <p:cNvSpPr/>
          <p:nvPr/>
        </p:nvSpPr>
        <p:spPr bwMode="auto">
          <a:xfrm>
            <a:off x="5121919" y="1592262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EB78A-7821-4F30-8DD9-A95724D38169}"/>
              </a:ext>
            </a:extLst>
          </p:cNvPr>
          <p:cNvSpPr/>
          <p:nvPr/>
        </p:nvSpPr>
        <p:spPr bwMode="auto">
          <a:xfrm>
            <a:off x="9943925" y="1592262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9FA2C-8DB0-4A17-A5D5-DF33A79DC5A5}"/>
              </a:ext>
            </a:extLst>
          </p:cNvPr>
          <p:cNvSpPr/>
          <p:nvPr/>
        </p:nvSpPr>
        <p:spPr bwMode="auto">
          <a:xfrm>
            <a:off x="267593" y="1592262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A01D-07F8-46F8-A96D-3F77F07DE133}"/>
              </a:ext>
            </a:extLst>
          </p:cNvPr>
          <p:cNvSpPr/>
          <p:nvPr/>
        </p:nvSpPr>
        <p:spPr bwMode="auto">
          <a:xfrm>
            <a:off x="9943925" y="3406211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8042-315F-4F63-B3F0-15B914BBB47F}"/>
              </a:ext>
            </a:extLst>
          </p:cNvPr>
          <p:cNvSpPr/>
          <p:nvPr/>
        </p:nvSpPr>
        <p:spPr bwMode="auto">
          <a:xfrm>
            <a:off x="7531033" y="1592262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4068F-0755-406D-B785-C47A966FECD6}"/>
              </a:ext>
            </a:extLst>
          </p:cNvPr>
          <p:cNvSpPr/>
          <p:nvPr/>
        </p:nvSpPr>
        <p:spPr bwMode="auto">
          <a:xfrm>
            <a:off x="2681809" y="3406211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3E229-B183-4FE3-A949-84C8660E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435831" y="3617198"/>
            <a:ext cx="590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1A713-DCCA-4758-B98A-564A2FD3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0700210" y="1850974"/>
            <a:ext cx="590550" cy="59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1F99E-893F-4B4D-BE8D-EB02FB677AB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0700210" y="3617198"/>
            <a:ext cx="590550" cy="590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26848-F8F2-4FA1-98AF-C71E0AAA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23878" y="1850974"/>
            <a:ext cx="5905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BFF34-ED88-48BA-BA16-6DFD03E1D4E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5878204" y="1850974"/>
            <a:ext cx="590550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B32A55-80A4-4C9D-8FEA-A1EC51400E79}"/>
              </a:ext>
            </a:extLst>
          </p:cNvPr>
          <p:cNvSpPr txBox="1"/>
          <p:nvPr/>
        </p:nvSpPr>
        <p:spPr>
          <a:xfrm>
            <a:off x="2679546" y="4331058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UWP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E8DE0-4710-4D7E-8885-5295CDE115B3}"/>
              </a:ext>
            </a:extLst>
          </p:cNvPr>
          <p:cNvSpPr txBox="1"/>
          <p:nvPr/>
        </p:nvSpPr>
        <p:spPr>
          <a:xfrm>
            <a:off x="7531033" y="254057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3AA42-E3FB-4C76-B2AF-1D121D6353D8}"/>
              </a:ext>
            </a:extLst>
          </p:cNvPr>
          <p:cNvSpPr txBox="1"/>
          <p:nvPr/>
        </p:nvSpPr>
        <p:spPr>
          <a:xfrm>
            <a:off x="267593" y="254057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ASP.NET MVC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CA2A-A006-4BD2-8A4B-7F8835F65B2D}"/>
              </a:ext>
            </a:extLst>
          </p:cNvPr>
          <p:cNvSpPr txBox="1"/>
          <p:nvPr/>
        </p:nvSpPr>
        <p:spPr>
          <a:xfrm>
            <a:off x="9943925" y="254057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615DA-B2AF-402B-AD30-1823980F0771}"/>
              </a:ext>
            </a:extLst>
          </p:cNvPr>
          <p:cNvSpPr txBox="1"/>
          <p:nvPr/>
        </p:nvSpPr>
        <p:spPr>
          <a:xfrm>
            <a:off x="9943925" y="4333347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Ruby</a:t>
            </a:r>
            <a:endParaRPr lang="en-US" sz="240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D2746-5951-4B7E-B1CE-7B4BC928BA9B}"/>
              </a:ext>
            </a:extLst>
          </p:cNvPr>
          <p:cNvSpPr txBox="1"/>
          <p:nvPr/>
        </p:nvSpPr>
        <p:spPr>
          <a:xfrm>
            <a:off x="5121919" y="254057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Angular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1CEDF2-66A9-4171-8E0B-861BC3842C71}"/>
              </a:ext>
            </a:extLst>
          </p:cNvPr>
          <p:cNvSpPr/>
          <p:nvPr/>
        </p:nvSpPr>
        <p:spPr bwMode="auto">
          <a:xfrm>
            <a:off x="5121919" y="3406211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6827A0-E6D3-49C0-AB0F-866F0122F6AF}"/>
              </a:ext>
            </a:extLst>
          </p:cNvPr>
          <p:cNvSpPr/>
          <p:nvPr/>
        </p:nvSpPr>
        <p:spPr bwMode="auto">
          <a:xfrm>
            <a:off x="7531033" y="3406211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4ED413-B74C-422E-8167-7975BBBC372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8287318" y="3617198"/>
            <a:ext cx="590550" cy="590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D8AFA-8F56-4D40-B12E-2F58392A7C8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878204" y="3617198"/>
            <a:ext cx="590550" cy="5905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AC3181-6627-4900-AB03-B3330C71BDC5}"/>
              </a:ext>
            </a:extLst>
          </p:cNvPr>
          <p:cNvSpPr txBox="1"/>
          <p:nvPr/>
        </p:nvSpPr>
        <p:spPr>
          <a:xfrm>
            <a:off x="5121919" y="4333347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Android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02E5C-66B7-43D3-8A48-A77FB0E5D37C}"/>
              </a:ext>
            </a:extLst>
          </p:cNvPr>
          <p:cNvSpPr txBox="1"/>
          <p:nvPr/>
        </p:nvSpPr>
        <p:spPr>
          <a:xfrm>
            <a:off x="7531033" y="4333347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iOS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9DDD60-7873-4864-B79B-722E0F3E25D6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8287318" y="1850974"/>
            <a:ext cx="590550" cy="5905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A0FC7D2-6FEC-4BBE-845E-0E8787C20B49}"/>
              </a:ext>
            </a:extLst>
          </p:cNvPr>
          <p:cNvSpPr/>
          <p:nvPr/>
        </p:nvSpPr>
        <p:spPr bwMode="auto">
          <a:xfrm>
            <a:off x="2679546" y="1592262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9AC82A-0538-46A9-8339-2EA82914B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3421544" y="1850974"/>
            <a:ext cx="619125" cy="5905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16BD9B-DC07-4C0A-86B1-B30B251387AA}"/>
              </a:ext>
            </a:extLst>
          </p:cNvPr>
          <p:cNvSpPr txBox="1"/>
          <p:nvPr/>
        </p:nvSpPr>
        <p:spPr>
          <a:xfrm>
            <a:off x="2679546" y="254057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JavaScript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F58A36-FBD1-4207-BE6A-A3001044C8E9}"/>
              </a:ext>
            </a:extLst>
          </p:cNvPr>
          <p:cNvSpPr/>
          <p:nvPr/>
        </p:nvSpPr>
        <p:spPr bwMode="auto">
          <a:xfrm>
            <a:off x="267593" y="3406211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EC744-8B19-4B22-AEF1-C9F039F309BF}"/>
              </a:ext>
            </a:extLst>
          </p:cNvPr>
          <p:cNvSpPr txBox="1"/>
          <p:nvPr/>
        </p:nvSpPr>
        <p:spPr>
          <a:xfrm>
            <a:off x="267593" y="4333347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Xamarin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C671E6-7734-4F6B-8E94-305CDF0FD71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25502" y="3518822"/>
            <a:ext cx="787302" cy="78730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274A90B-C517-4ED2-85FB-73BC7690660B}"/>
              </a:ext>
            </a:extLst>
          </p:cNvPr>
          <p:cNvGrpSpPr/>
          <p:nvPr/>
        </p:nvGrpSpPr>
        <p:grpSpPr>
          <a:xfrm>
            <a:off x="267592" y="3385913"/>
            <a:ext cx="657909" cy="748238"/>
            <a:chOff x="267592" y="3385913"/>
            <a:chExt cx="657909" cy="748238"/>
          </a:xfrm>
          <a:solidFill>
            <a:srgbClr val="505050"/>
          </a:solidFill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04C38E59-91E1-4CAA-8807-6902CCB662B9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9401DD-74AA-44FE-A392-74EF337BF0D0}"/>
                </a:ext>
              </a:extLst>
            </p:cNvPr>
            <p:cNvSpPr txBox="1"/>
            <p:nvPr/>
          </p:nvSpPr>
          <p:spPr>
            <a:xfrm rot="18697095">
              <a:off x="257086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GA*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F5FA9-7F58-43BC-A0BA-5C0FE754DEB7}"/>
              </a:ext>
            </a:extLst>
          </p:cNvPr>
          <p:cNvGrpSpPr/>
          <p:nvPr/>
        </p:nvGrpSpPr>
        <p:grpSpPr>
          <a:xfrm>
            <a:off x="281881" y="1565075"/>
            <a:ext cx="657909" cy="748238"/>
            <a:chOff x="267592" y="3385913"/>
            <a:chExt cx="657909" cy="748238"/>
          </a:xfrm>
        </p:grpSpPr>
        <p:sp>
          <p:nvSpPr>
            <p:cNvPr id="37" name="Diagonal Stripe 36">
              <a:extLst>
                <a:ext uri="{FF2B5EF4-FFF2-40B4-BE49-F238E27FC236}">
                  <a16:creationId xmlns:a16="http://schemas.microsoft.com/office/drawing/2014/main" id="{49C21010-A1F7-4541-AA7E-E49CF890BE56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6601D1-6A06-45B8-88D7-77077BEDF8A1}"/>
                </a:ext>
              </a:extLst>
            </p:cNvPr>
            <p:cNvSpPr txBox="1"/>
            <p:nvPr/>
          </p:nvSpPr>
          <p:spPr>
            <a:xfrm rot="18697095">
              <a:off x="257087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GA*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7080AD-3527-41D6-AFBB-8636B005E35A}"/>
              </a:ext>
            </a:extLst>
          </p:cNvPr>
          <p:cNvGrpSpPr/>
          <p:nvPr/>
        </p:nvGrpSpPr>
        <p:grpSpPr>
          <a:xfrm>
            <a:off x="2676707" y="3382503"/>
            <a:ext cx="657909" cy="748238"/>
            <a:chOff x="267592" y="3385913"/>
            <a:chExt cx="657909" cy="748238"/>
          </a:xfrm>
        </p:grpSpPr>
        <p:sp>
          <p:nvSpPr>
            <p:cNvPr id="40" name="Diagonal Stripe 39">
              <a:extLst>
                <a:ext uri="{FF2B5EF4-FFF2-40B4-BE49-F238E27FC236}">
                  <a16:creationId xmlns:a16="http://schemas.microsoft.com/office/drawing/2014/main" id="{25538205-8739-4069-A608-3CBF8F3435C4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E81941-197A-4DFF-8195-C6759B557EEB}"/>
                </a:ext>
              </a:extLst>
            </p:cNvPr>
            <p:cNvSpPr txBox="1"/>
            <p:nvPr/>
          </p:nvSpPr>
          <p:spPr>
            <a:xfrm rot="18697095">
              <a:off x="257087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GA*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693CC1-A31C-46E0-BBB4-4C40B84D432B}"/>
              </a:ext>
            </a:extLst>
          </p:cNvPr>
          <p:cNvGrpSpPr/>
          <p:nvPr/>
        </p:nvGrpSpPr>
        <p:grpSpPr>
          <a:xfrm>
            <a:off x="5128588" y="3382502"/>
            <a:ext cx="657909" cy="748238"/>
            <a:chOff x="267592" y="3385913"/>
            <a:chExt cx="657909" cy="748238"/>
          </a:xfrm>
        </p:grpSpPr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CB137DAB-0A11-4068-8D8B-7E13CAA2F456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D27DE6-2C2C-441F-A9C9-C9094E8D7E1A}"/>
                </a:ext>
              </a:extLst>
            </p:cNvPr>
            <p:cNvSpPr txBox="1"/>
            <p:nvPr/>
          </p:nvSpPr>
          <p:spPr>
            <a:xfrm rot="18697095">
              <a:off x="257086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GA*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AF354D-6451-484D-A265-85C115C2C4B7}"/>
              </a:ext>
            </a:extLst>
          </p:cNvPr>
          <p:cNvGrpSpPr/>
          <p:nvPr/>
        </p:nvGrpSpPr>
        <p:grpSpPr>
          <a:xfrm>
            <a:off x="5121919" y="1582957"/>
            <a:ext cx="657909" cy="726464"/>
            <a:chOff x="2665259" y="1576331"/>
            <a:chExt cx="657909" cy="726464"/>
          </a:xfrm>
        </p:grpSpPr>
        <p:sp>
          <p:nvSpPr>
            <p:cNvPr id="46" name="Diagonal Stripe 45">
              <a:extLst>
                <a:ext uri="{FF2B5EF4-FFF2-40B4-BE49-F238E27FC236}">
                  <a16:creationId xmlns:a16="http://schemas.microsoft.com/office/drawing/2014/main" id="{6E255CCD-C0CE-4BD9-A0A4-563EA6588F64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9D7BEC-1232-4BA0-AD0D-D2D0256AFB53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B1A5A6-2F6F-4714-973C-DEBD39066D77}"/>
              </a:ext>
            </a:extLst>
          </p:cNvPr>
          <p:cNvGrpSpPr/>
          <p:nvPr/>
        </p:nvGrpSpPr>
        <p:grpSpPr>
          <a:xfrm>
            <a:off x="2673015" y="1592293"/>
            <a:ext cx="657909" cy="726464"/>
            <a:chOff x="2665259" y="1576331"/>
            <a:chExt cx="657909" cy="726464"/>
          </a:xfrm>
        </p:grpSpPr>
        <p:sp>
          <p:nvSpPr>
            <p:cNvPr id="49" name="Diagonal Stripe 48">
              <a:extLst>
                <a:ext uri="{FF2B5EF4-FFF2-40B4-BE49-F238E27FC236}">
                  <a16:creationId xmlns:a16="http://schemas.microsoft.com/office/drawing/2014/main" id="{074B554E-3FBF-47C4-A4C7-CD83AF072E50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E9C4A0-9127-4601-A352-976A2F44DE75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669530-7308-4949-8B03-A6C4D65B3E51}"/>
              </a:ext>
            </a:extLst>
          </p:cNvPr>
          <p:cNvGrpSpPr/>
          <p:nvPr/>
        </p:nvGrpSpPr>
        <p:grpSpPr>
          <a:xfrm>
            <a:off x="7532910" y="1589973"/>
            <a:ext cx="657909" cy="726464"/>
            <a:chOff x="2665259" y="1576331"/>
            <a:chExt cx="657909" cy="726464"/>
          </a:xfrm>
        </p:grpSpPr>
        <p:sp>
          <p:nvSpPr>
            <p:cNvPr id="52" name="Diagonal Stripe 51">
              <a:extLst>
                <a:ext uri="{FF2B5EF4-FFF2-40B4-BE49-F238E27FC236}">
                  <a16:creationId xmlns:a16="http://schemas.microsoft.com/office/drawing/2014/main" id="{236A6BD4-823F-4FA1-9FA7-F4E0DC53A79E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F101E9-A9E3-424B-9C5F-E867B027C831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GA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AB2B12A-AAB0-433C-92A9-DBCB1F835373}"/>
              </a:ext>
            </a:extLst>
          </p:cNvPr>
          <p:cNvSpPr/>
          <p:nvPr/>
        </p:nvSpPr>
        <p:spPr bwMode="auto">
          <a:xfrm>
            <a:off x="2679546" y="5220160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7D4DF7-2572-4509-8CCE-3D3FCEE6451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309" y="5389157"/>
            <a:ext cx="1003593" cy="8222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4DEC6E0-37E2-4BE0-91F5-55A9E2D30E21}"/>
              </a:ext>
            </a:extLst>
          </p:cNvPr>
          <p:cNvSpPr txBox="1"/>
          <p:nvPr/>
        </p:nvSpPr>
        <p:spPr>
          <a:xfrm>
            <a:off x="2518097" y="6149585"/>
            <a:ext cx="239482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VS integration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0DF55B-F125-4BE9-99F2-F9EDC550C3D7}"/>
              </a:ext>
            </a:extLst>
          </p:cNvPr>
          <p:cNvGrpSpPr/>
          <p:nvPr/>
        </p:nvGrpSpPr>
        <p:grpSpPr>
          <a:xfrm>
            <a:off x="2661392" y="5030811"/>
            <a:ext cx="657909" cy="912750"/>
            <a:chOff x="267592" y="3224811"/>
            <a:chExt cx="657909" cy="912750"/>
          </a:xfrm>
          <a:solidFill>
            <a:srgbClr val="505050"/>
          </a:solidFill>
        </p:grpSpPr>
        <p:sp>
          <p:nvSpPr>
            <p:cNvPr id="58" name="Diagonal Stripe 57">
              <a:extLst>
                <a:ext uri="{FF2B5EF4-FFF2-40B4-BE49-F238E27FC236}">
                  <a16:creationId xmlns:a16="http://schemas.microsoft.com/office/drawing/2014/main" id="{D2BE0FB9-4B54-4221-A5B8-2A80F94D4330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1A3708-7C86-4F8A-A563-130BE1FD6B64}"/>
                </a:ext>
              </a:extLst>
            </p:cNvPr>
            <p:cNvSpPr txBox="1"/>
            <p:nvPr/>
          </p:nvSpPr>
          <p:spPr>
            <a:xfrm rot="18697095">
              <a:off x="95984" y="3464203"/>
              <a:ext cx="912750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UPDATED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C7A2EE-3620-4630-82CF-B00D60448108}"/>
              </a:ext>
            </a:extLst>
          </p:cNvPr>
          <p:cNvGrpSpPr/>
          <p:nvPr/>
        </p:nvGrpSpPr>
        <p:grpSpPr>
          <a:xfrm>
            <a:off x="7535542" y="3221416"/>
            <a:ext cx="657909" cy="892375"/>
            <a:chOff x="2665259" y="1410420"/>
            <a:chExt cx="657909" cy="892375"/>
          </a:xfrm>
        </p:grpSpPr>
        <p:sp>
          <p:nvSpPr>
            <p:cNvPr id="61" name="Diagonal Stripe 60">
              <a:extLst>
                <a:ext uri="{FF2B5EF4-FFF2-40B4-BE49-F238E27FC236}">
                  <a16:creationId xmlns:a16="http://schemas.microsoft.com/office/drawing/2014/main" id="{212344B7-DD6F-4228-BA07-8AFBA19C2A29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B5E3C5-C838-421D-8ED6-89E62A33160B}"/>
                </a:ext>
              </a:extLst>
            </p:cNvPr>
            <p:cNvSpPr txBox="1"/>
            <p:nvPr/>
          </p:nvSpPr>
          <p:spPr>
            <a:xfrm rot="18697095">
              <a:off x="2499677" y="162817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PREVIEW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03D8B5-4300-41E0-A9E2-5E72269B4585}"/>
              </a:ext>
            </a:extLst>
          </p:cNvPr>
          <p:cNvGrpSpPr/>
          <p:nvPr/>
        </p:nvGrpSpPr>
        <p:grpSpPr>
          <a:xfrm>
            <a:off x="9944803" y="1418570"/>
            <a:ext cx="657909" cy="892375"/>
            <a:chOff x="9944803" y="1418570"/>
            <a:chExt cx="657909" cy="892375"/>
          </a:xfrm>
        </p:grpSpPr>
        <p:sp>
          <p:nvSpPr>
            <p:cNvPr id="64" name="Diagonal Stripe 63">
              <a:extLst>
                <a:ext uri="{FF2B5EF4-FFF2-40B4-BE49-F238E27FC236}">
                  <a16:creationId xmlns:a16="http://schemas.microsoft.com/office/drawing/2014/main" id="{EF930FF1-9621-42A5-A346-F1C72F9665F5}"/>
                </a:ext>
              </a:extLst>
            </p:cNvPr>
            <p:cNvSpPr/>
            <p:nvPr/>
          </p:nvSpPr>
          <p:spPr bwMode="auto">
            <a:xfrm>
              <a:off x="9944803" y="159812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C182E6-A726-45F8-8E56-8EF0B88F007B}"/>
                </a:ext>
              </a:extLst>
            </p:cNvPr>
            <p:cNvSpPr txBox="1"/>
            <p:nvPr/>
          </p:nvSpPr>
          <p:spPr>
            <a:xfrm rot="18697095">
              <a:off x="9779221" y="163632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PREVIEW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2E3598-5642-40FB-8552-CB3706FDCBD2}"/>
              </a:ext>
            </a:extLst>
          </p:cNvPr>
          <p:cNvGrpSpPr/>
          <p:nvPr/>
        </p:nvGrpSpPr>
        <p:grpSpPr>
          <a:xfrm>
            <a:off x="9943041" y="3209962"/>
            <a:ext cx="657909" cy="892375"/>
            <a:chOff x="2665259" y="1410420"/>
            <a:chExt cx="657909" cy="892375"/>
          </a:xfrm>
        </p:grpSpPr>
        <p:sp>
          <p:nvSpPr>
            <p:cNvPr id="67" name="Diagonal Stripe 66">
              <a:extLst>
                <a:ext uri="{FF2B5EF4-FFF2-40B4-BE49-F238E27FC236}">
                  <a16:creationId xmlns:a16="http://schemas.microsoft.com/office/drawing/2014/main" id="{FFB20B28-1F62-4E80-AC7A-EB60D02C7FA1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3D3A84-F0E5-4FE8-B66F-3EDF9CD814DB}"/>
                </a:ext>
              </a:extLst>
            </p:cNvPr>
            <p:cNvSpPr txBox="1"/>
            <p:nvPr/>
          </p:nvSpPr>
          <p:spPr>
            <a:xfrm rot="18697095">
              <a:off x="2499677" y="162817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PREVIEW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A40387A-A26A-4563-90B5-5E2A1C3539FB}"/>
              </a:ext>
            </a:extLst>
          </p:cNvPr>
          <p:cNvSpPr/>
          <p:nvPr/>
        </p:nvSpPr>
        <p:spPr bwMode="auto">
          <a:xfrm>
            <a:off x="7531033" y="5227329"/>
            <a:ext cx="2103120" cy="1557289"/>
          </a:xfrm>
          <a:prstGeom prst="rect">
            <a:avLst/>
          </a:prstGeom>
          <a:solidFill>
            <a:srgbClr val="FFFFFF">
              <a:lumMod val="9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B258E4-E689-41C8-A242-BE03B2904688}"/>
              </a:ext>
            </a:extLst>
          </p:cNvPr>
          <p:cNvSpPr txBox="1"/>
          <p:nvPr/>
        </p:nvSpPr>
        <p:spPr>
          <a:xfrm>
            <a:off x="7369584" y="6141426"/>
            <a:ext cx="239482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32742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Bindings</a:t>
            </a:r>
            <a:endParaRPr lang="en-US" sz="2400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EA54A7D-F656-4C5A-93AD-75393DBEB8F2}"/>
              </a:ext>
            </a:extLst>
          </p:cNvPr>
          <p:cNvGrpSpPr/>
          <p:nvPr/>
        </p:nvGrpSpPr>
        <p:grpSpPr>
          <a:xfrm>
            <a:off x="7512879" y="5113693"/>
            <a:ext cx="657909" cy="869469"/>
            <a:chOff x="267592" y="3302310"/>
            <a:chExt cx="657909" cy="869469"/>
          </a:xfrm>
        </p:grpSpPr>
        <p:sp>
          <p:nvSpPr>
            <p:cNvPr id="72" name="Diagonal Stripe 71">
              <a:extLst>
                <a:ext uri="{FF2B5EF4-FFF2-40B4-BE49-F238E27FC236}">
                  <a16:creationId xmlns:a16="http://schemas.microsoft.com/office/drawing/2014/main" id="{5134A03F-4512-45E0-80A8-964DF7CC90B2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639BA4-5323-4166-B742-AB5D973E2ADF}"/>
                </a:ext>
              </a:extLst>
            </p:cNvPr>
            <p:cNvSpPr txBox="1"/>
            <p:nvPr/>
          </p:nvSpPr>
          <p:spPr>
            <a:xfrm rot="18697095">
              <a:off x="69284" y="352006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PREVIEW</a:t>
              </a:r>
            </a:p>
          </p:txBody>
        </p:sp>
      </p:grpSp>
      <p:pic>
        <p:nvPicPr>
          <p:cNvPr id="74" name="Picture 73" descr="A close up of a sign&#10;&#10;Description generated with high confidence">
            <a:extLst>
              <a:ext uri="{FF2B5EF4-FFF2-40B4-BE49-F238E27FC236}">
                <a16:creationId xmlns:a16="http://schemas.microsoft.com/office/drawing/2014/main" id="{E45FF86E-F91C-45F4-9C21-4D497A1010C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043" y="5385253"/>
            <a:ext cx="941908" cy="9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spc="-102" dirty="0">
                <a:solidFill>
                  <a:srgbClr val="00B0F0"/>
                </a:solidFill>
              </a:rPr>
              <a:t>Microsoft Graph SDK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545933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Current version is 1.9.0 - https://www.nuget.org/packages/Microsoft.Graph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Always lagging behind the Graph REST API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Release Notes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May 2018 Release Summary (version 1.9.0)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New features (part list)</a:t>
            </a:r>
          </a:p>
          <a:p>
            <a:pPr lvl="1">
              <a:lnSpc>
                <a:spcPct val="120000"/>
              </a:lnSpc>
            </a:pP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UserActivity</a:t>
            </a: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 - apps can push information to the user's timeline.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Updated </a:t>
            </a: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timezone</a:t>
            </a: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 information.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Updates to Intune functionality.</a:t>
            </a:r>
          </a:p>
          <a:p>
            <a:pPr lvl="1"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New OneNote functionality which includes a notebook's site collection.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311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spc="-102" dirty="0">
                <a:solidFill>
                  <a:srgbClr val="00B0F0"/>
                </a:solidFill>
              </a:rPr>
              <a:t>Microsoft Graph SDK - Install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To install </a:t>
            </a: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Microsoft.Graph</a:t>
            </a: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, run the following command in the Package Manager Console: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Install-Package </a:t>
            </a: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Microsoft.Graph</a:t>
            </a:r>
            <a:endParaRPr lang="en-US" sz="2799" spc="-30" dirty="0">
              <a:solidFill>
                <a:srgbClr val="505050"/>
              </a:soli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05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Application Registration Portal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F9A39F9-57C8-4C6F-BB5E-FE93A124E6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799" spc="-30">
                <a:solidFill>
                  <a:srgbClr val="505050"/>
                </a:solidFill>
                <a:latin typeface="Segoe UI Light"/>
              </a:rPr>
              <a:t>Portal to register your apps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799" spc="-30">
                <a:solidFill>
                  <a:srgbClr val="505050"/>
                </a:solidFill>
                <a:latin typeface="Segoe UI Light"/>
              </a:rPr>
              <a:t>https://apps.dev.microsoft.com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2799" spc="-30">
              <a:solidFill>
                <a:srgbClr val="505050"/>
              </a:solidFill>
              <a:latin typeface="Segoe UI Light"/>
            </a:endParaRPr>
          </a:p>
          <a:p>
            <a:endParaRPr lang="en-US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4AC6B-052A-4479-8C59-09DBB741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22" y="2568643"/>
            <a:ext cx="6990673" cy="3231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68388-8506-445C-8978-BE1F1850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16" y="1194863"/>
            <a:ext cx="4728024" cy="13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8D9A6B-9E35-4E7F-ACF5-97313A78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</p:spPr>
        <p:txBody>
          <a:bodyPr/>
          <a:lstStyle/>
          <a:p>
            <a:r>
              <a:rPr lang="en-US" spc="0" dirty="0">
                <a:solidFill>
                  <a:schemeClr val="accent1"/>
                </a:solidFill>
                <a:cs typeface="+mn-cs"/>
              </a:rPr>
              <a:t>Microsoft Graph Permissions</a:t>
            </a:r>
            <a:endParaRPr lang="pt-PT" spc="0" dirty="0">
              <a:solidFill>
                <a:schemeClr val="accent1"/>
              </a:solidFill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9FABEE-3E67-40BB-B347-44EB8471C97C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6795623" cy="412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799" spc="-30">
                <a:solidFill>
                  <a:srgbClr val="505050"/>
                </a:solidFill>
                <a:latin typeface="Segoe UI Light"/>
              </a:rPr>
              <a:t>When registering an app we need to select the needed permission that our app we have via Microsoft Graph.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2799" spc="-30">
              <a:solidFill>
                <a:srgbClr val="505050"/>
              </a:solidFill>
              <a:latin typeface="Segoe UI Light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2799" spc="-30">
              <a:solidFill>
                <a:srgbClr val="505050"/>
              </a:solidFill>
              <a:latin typeface="Segoe UI Light"/>
            </a:endParaRPr>
          </a:p>
          <a:p>
            <a:endParaRPr lang="en-US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78C91-74C1-4CD7-A35F-4D8FF7A7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16" y="1261807"/>
            <a:ext cx="4728024" cy="1334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62C93-DF49-4DA8-8A9B-541477BA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388" y="2865747"/>
            <a:ext cx="3817080" cy="27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8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Graph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16E2D5-9FAC-498B-80EE-88ECACFF52E3}"/>
              </a:ext>
            </a:extLst>
          </p:cNvPr>
          <p:cNvSpPr txBox="1">
            <a:spLocks/>
          </p:cNvSpPr>
          <p:nvPr/>
        </p:nvSpPr>
        <p:spPr>
          <a:xfrm>
            <a:off x="277030" y="2674642"/>
            <a:ext cx="11884782" cy="1371033"/>
          </a:xfrm>
          <a:prstGeom prst="rect">
            <a:avLst/>
          </a:prstGeom>
        </p:spPr>
        <p:txBody>
          <a:bodyPr vert="horz" wrap="square" lIns="146246" tIns="91403" rIns="146246" bIns="9140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372">
              <a:defRPr/>
            </a:pPr>
            <a:r>
              <a:rPr lang="pt-PT" sz="8797" b="1" spc="0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Demonstration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2CDC65-38AE-4AB4-9911-A3EF1DEF2262}"/>
              </a:ext>
            </a:extLst>
          </p:cNvPr>
          <p:cNvSpPr txBox="1">
            <a:spLocks/>
          </p:cNvSpPr>
          <p:nvPr/>
        </p:nvSpPr>
        <p:spPr>
          <a:xfrm>
            <a:off x="459897" y="4045675"/>
            <a:ext cx="11882419" cy="640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Register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a </a:t>
            </a:r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new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Application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and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using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the Microsoft </a:t>
            </a:r>
            <a:r>
              <a:rPr lang="pt-PT" sz="3198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Graph</a:t>
            </a:r>
            <a:r>
              <a:rPr lang="pt-PT" sz="3198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SDK</a:t>
            </a:r>
            <a:endParaRPr lang="en-US" sz="3198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03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9512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84782F-CE7D-416A-BEC0-240B675FFF74}"/>
              </a:ext>
            </a:extLst>
          </p:cNvPr>
          <p:cNvSpPr txBox="1">
            <a:spLocks/>
          </p:cNvSpPr>
          <p:nvPr/>
        </p:nvSpPr>
        <p:spPr>
          <a:xfrm>
            <a:off x="269240" y="289512"/>
            <a:ext cx="11655840" cy="635213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sz="5400" spc="-3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“If having a coffee in the morning doesn’t wake you up, try to delete a table in production instead”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1158-F888-418B-A976-47CA954125DF}"/>
              </a:ext>
            </a:extLst>
          </p:cNvPr>
          <p:cNvSpPr txBox="1"/>
          <p:nvPr/>
        </p:nvSpPr>
        <p:spPr>
          <a:xfrm>
            <a:off x="10034662" y="5070921"/>
            <a:ext cx="2304256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800" i="1" spc="-30" dirty="0">
                <a:solidFill>
                  <a:srgbClr val="505050"/>
                </a:solidFill>
                <a:latin typeface="Segoe UI Light"/>
              </a:rPr>
              <a:t>unknome developer</a:t>
            </a:r>
          </a:p>
          <a:p>
            <a:pPr defTabSz="932742">
              <a:lnSpc>
                <a:spcPct val="120000"/>
              </a:lnSpc>
              <a:spcBef>
                <a:spcPts val="600"/>
              </a:spcBef>
              <a:buSzPct val="90000"/>
            </a:pPr>
            <a:endParaRPr lang="en-US" sz="2800" spc="-30" dirty="0">
              <a:solidFill>
                <a:srgbClr val="505050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354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Resources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Documentation, samples and more</a:t>
            </a:r>
          </a:p>
          <a:p>
            <a:pPr>
              <a:lnSpc>
                <a:spcPct val="120000"/>
              </a:lnSpc>
            </a:pPr>
            <a:r>
              <a:rPr lang="en-US" sz="2799" b="1" u="sng" spc="-30" dirty="0">
                <a:solidFill>
                  <a:srgbClr val="00BCF2"/>
                </a:solidFill>
                <a:latin typeface="Segoe UI Light"/>
              </a:rPr>
              <a:t>https://graph.microsoft.com</a:t>
            </a:r>
          </a:p>
          <a:p>
            <a:pPr>
              <a:lnSpc>
                <a:spcPct val="120000"/>
              </a:lnSpc>
            </a:pPr>
            <a:r>
              <a:rPr lang="en-US" sz="2799" b="1" u="sng" spc="-30" dirty="0">
                <a:solidFill>
                  <a:srgbClr val="00BCF2"/>
                </a:solidFill>
                <a:latin typeface="Segoe UI Light"/>
              </a:rPr>
              <a:t>https://github.com/microsoftgraph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Stack Overflow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[</a:t>
            </a: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MicrosoftGraph</a:t>
            </a: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Twitter</a:t>
            </a:r>
          </a:p>
          <a:p>
            <a:pPr>
              <a:lnSpc>
                <a:spcPct val="120000"/>
              </a:lnSpc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#</a:t>
            </a:r>
            <a:r>
              <a:rPr lang="en-US" sz="2799" spc="-30" dirty="0" err="1">
                <a:solidFill>
                  <a:srgbClr val="505050"/>
                </a:solidFill>
                <a:latin typeface="Segoe UI Light"/>
              </a:rPr>
              <a:t>MicrosoftGraph</a:t>
            </a:r>
            <a:endParaRPr lang="en-US" sz="2799" spc="-30" dirty="0">
              <a:solidFill>
                <a:srgbClr val="505050"/>
              </a:soli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055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Getting Started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spc="-30" dirty="0">
                <a:solidFill>
                  <a:srgbClr val="505050"/>
                </a:solidFill>
                <a:latin typeface="Segoe UI Light"/>
              </a:rPr>
              <a:t>Getting Started with  APIs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u="sng" dirty="0">
                <a:solidFill>
                  <a:srgbClr val="00BCF2"/>
                </a:solidFill>
              </a:rPr>
              <a:t>https://developer.microsoft.com/en-us/graph/quick-start</a:t>
            </a:r>
            <a:endParaRPr lang="en-US" sz="2400" u="sng" spc="-30" dirty="0">
              <a:solidFill>
                <a:srgbClr val="00BCF2"/>
              </a:solidFill>
              <a:latin typeface="Segoe UI Ligh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spc="-30" dirty="0">
                <a:solidFill>
                  <a:srgbClr val="505050"/>
                </a:solidFill>
                <a:latin typeface="Segoe UI Light"/>
              </a:rPr>
              <a:t>Microsoft Graph API Code Samples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u="sng" dirty="0">
                <a:solidFill>
                  <a:srgbClr val="00BCF2"/>
                </a:solidFill>
              </a:rPr>
              <a:t>https://dev.office.com/code-samples</a:t>
            </a:r>
            <a:endParaRPr lang="en-US" sz="2400" u="sng" spc="-30" dirty="0">
              <a:solidFill>
                <a:srgbClr val="00BCF2"/>
              </a:solidFill>
              <a:latin typeface="Segoe UI Ligh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spc="-30" dirty="0">
                <a:solidFill>
                  <a:srgbClr val="505050"/>
                </a:solidFill>
                <a:latin typeface="Segoe UI Light"/>
              </a:rPr>
              <a:t>Microsoft Graph API documentation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u="sng" dirty="0">
                <a:solidFill>
                  <a:srgbClr val="00BCF2"/>
                </a:solidFill>
              </a:rPr>
              <a:t>https://developer.microsoft.com/en-us/graph/docs</a:t>
            </a:r>
            <a:endParaRPr lang="en-US" sz="2400" u="sng" spc="-30" dirty="0">
              <a:solidFill>
                <a:srgbClr val="00BCF2"/>
              </a:soli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39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Developer Program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34A61-F20F-450A-8DB9-665C3E6AB4A3}"/>
              </a:ext>
            </a:extLst>
          </p:cNvPr>
          <p:cNvGrpSpPr/>
          <p:nvPr/>
        </p:nvGrpSpPr>
        <p:grpSpPr>
          <a:xfrm>
            <a:off x="4788999" y="3268477"/>
            <a:ext cx="3114234" cy="3817395"/>
            <a:chOff x="4662488" y="3198813"/>
            <a:chExt cx="3114676" cy="381793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633C005E-8B07-461A-A52E-7E7A97CA0D8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732338" y="3198813"/>
              <a:ext cx="2974975" cy="379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D9AD0B4-81F8-42E7-8B76-009D07A90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1" y="5176838"/>
              <a:ext cx="830263" cy="1839912"/>
            </a:xfrm>
            <a:custGeom>
              <a:avLst/>
              <a:gdLst>
                <a:gd name="T0" fmla="*/ 12 w 72"/>
                <a:gd name="T1" fmla="*/ 0 h 160"/>
                <a:gd name="T2" fmla="*/ 0 w 72"/>
                <a:gd name="T3" fmla="*/ 76 h 160"/>
                <a:gd name="T4" fmla="*/ 57 w 72"/>
                <a:gd name="T5" fmla="*/ 151 h 160"/>
                <a:gd name="T6" fmla="*/ 67 w 72"/>
                <a:gd name="T7" fmla="*/ 151 h 160"/>
                <a:gd name="T8" fmla="*/ 12 w 7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12" y="0"/>
                  </a:moveTo>
                  <a:cubicBezTo>
                    <a:pt x="11" y="24"/>
                    <a:pt x="8" y="49"/>
                    <a:pt x="0" y="76"/>
                  </a:cubicBezTo>
                  <a:cubicBezTo>
                    <a:pt x="45" y="82"/>
                    <a:pt x="56" y="147"/>
                    <a:pt x="57" y="151"/>
                  </a:cubicBezTo>
                  <a:cubicBezTo>
                    <a:pt x="58" y="160"/>
                    <a:pt x="67" y="157"/>
                    <a:pt x="67" y="151"/>
                  </a:cubicBezTo>
                  <a:cubicBezTo>
                    <a:pt x="72" y="50"/>
                    <a:pt x="21" y="7"/>
                    <a:pt x="12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440191C-EF79-47CA-A179-773393A8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5187950"/>
              <a:ext cx="819150" cy="1828800"/>
            </a:xfrm>
            <a:custGeom>
              <a:avLst/>
              <a:gdLst>
                <a:gd name="T0" fmla="*/ 59 w 71"/>
                <a:gd name="T1" fmla="*/ 0 h 159"/>
                <a:gd name="T2" fmla="*/ 5 w 71"/>
                <a:gd name="T3" fmla="*/ 150 h 159"/>
                <a:gd name="T4" fmla="*/ 15 w 71"/>
                <a:gd name="T5" fmla="*/ 150 h 159"/>
                <a:gd name="T6" fmla="*/ 71 w 71"/>
                <a:gd name="T7" fmla="*/ 75 h 159"/>
                <a:gd name="T8" fmla="*/ 59 w 7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59">
                  <a:moveTo>
                    <a:pt x="59" y="0"/>
                  </a:moveTo>
                  <a:cubicBezTo>
                    <a:pt x="48" y="9"/>
                    <a:pt x="0" y="52"/>
                    <a:pt x="5" y="150"/>
                  </a:cubicBezTo>
                  <a:cubicBezTo>
                    <a:pt x="5" y="156"/>
                    <a:pt x="14" y="159"/>
                    <a:pt x="15" y="150"/>
                  </a:cubicBezTo>
                  <a:cubicBezTo>
                    <a:pt x="16" y="146"/>
                    <a:pt x="27" y="82"/>
                    <a:pt x="71" y="75"/>
                  </a:cubicBezTo>
                  <a:cubicBezTo>
                    <a:pt x="63" y="49"/>
                    <a:pt x="60" y="23"/>
                    <a:pt x="59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D73D909-BA53-47E1-A50E-80253FF4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526" y="5119688"/>
              <a:ext cx="230188" cy="1851025"/>
            </a:xfrm>
            <a:custGeom>
              <a:avLst/>
              <a:gdLst>
                <a:gd name="T0" fmla="*/ 10 w 20"/>
                <a:gd name="T1" fmla="*/ 0 h 161"/>
                <a:gd name="T2" fmla="*/ 10 w 20"/>
                <a:gd name="T3" fmla="*/ 0 h 161"/>
                <a:gd name="T4" fmla="*/ 10 w 20"/>
                <a:gd name="T5" fmla="*/ 0 h 161"/>
                <a:gd name="T6" fmla="*/ 10 w 20"/>
                <a:gd name="T7" fmla="*/ 0 h 161"/>
                <a:gd name="T8" fmla="*/ 10 w 20"/>
                <a:gd name="T9" fmla="*/ 0 h 161"/>
                <a:gd name="T10" fmla="*/ 0 w 20"/>
                <a:gd name="T11" fmla="*/ 11 h 161"/>
                <a:gd name="T12" fmla="*/ 0 w 20"/>
                <a:gd name="T13" fmla="*/ 149 h 161"/>
                <a:gd name="T14" fmla="*/ 10 w 20"/>
                <a:gd name="T15" fmla="*/ 161 h 161"/>
                <a:gd name="T16" fmla="*/ 10 w 20"/>
                <a:gd name="T17" fmla="*/ 161 h 161"/>
                <a:gd name="T18" fmla="*/ 10 w 20"/>
                <a:gd name="T19" fmla="*/ 161 h 161"/>
                <a:gd name="T20" fmla="*/ 10 w 20"/>
                <a:gd name="T21" fmla="*/ 161 h 161"/>
                <a:gd name="T22" fmla="*/ 10 w 20"/>
                <a:gd name="T23" fmla="*/ 161 h 161"/>
                <a:gd name="T24" fmla="*/ 20 w 20"/>
                <a:gd name="T25" fmla="*/ 149 h 161"/>
                <a:gd name="T26" fmla="*/ 20 w 20"/>
                <a:gd name="T27" fmla="*/ 11 h 161"/>
                <a:gd name="T28" fmla="*/ 10 w 20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6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11"/>
                    <a:pt x="0" y="11"/>
                  </a:cubicBezTo>
                  <a:cubicBezTo>
                    <a:pt x="0" y="11"/>
                    <a:pt x="0" y="144"/>
                    <a:pt x="0" y="149"/>
                  </a:cubicBezTo>
                  <a:cubicBezTo>
                    <a:pt x="0" y="154"/>
                    <a:pt x="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20" y="161"/>
                    <a:pt x="20" y="154"/>
                    <a:pt x="20" y="149"/>
                  </a:cubicBezTo>
                  <a:cubicBezTo>
                    <a:pt x="20" y="144"/>
                    <a:pt x="20" y="11"/>
                    <a:pt x="20" y="11"/>
                  </a:cubicBezTo>
                  <a:cubicBezTo>
                    <a:pt x="20" y="11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9B1D5EA-2721-4416-9266-FD20C8D14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26" y="3198813"/>
              <a:ext cx="738188" cy="425450"/>
            </a:xfrm>
            <a:custGeom>
              <a:avLst/>
              <a:gdLst>
                <a:gd name="T0" fmla="*/ 64 w 64"/>
                <a:gd name="T1" fmla="*/ 37 h 37"/>
                <a:gd name="T2" fmla="*/ 32 w 64"/>
                <a:gd name="T3" fmla="*/ 0 h 37"/>
                <a:gd name="T4" fmla="*/ 32 w 64"/>
                <a:gd name="T5" fmla="*/ 0 h 37"/>
                <a:gd name="T6" fmla="*/ 0 w 64"/>
                <a:gd name="T7" fmla="*/ 37 h 37"/>
                <a:gd name="T8" fmla="*/ 64 w 6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7">
                  <a:moveTo>
                    <a:pt x="64" y="37"/>
                  </a:moveTo>
                  <a:cubicBezTo>
                    <a:pt x="51" y="14"/>
                    <a:pt x="38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13" y="14"/>
                    <a:pt x="0" y="37"/>
                  </a:cubicBezTo>
                  <a:lnTo>
                    <a:pt x="64" y="37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671108D-C021-4FB6-8D62-4B899C99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2563" y="3727450"/>
              <a:ext cx="1914525" cy="2484437"/>
            </a:xfrm>
            <a:custGeom>
              <a:avLst/>
              <a:gdLst>
                <a:gd name="T0" fmla="*/ 120 w 166"/>
                <a:gd name="T1" fmla="*/ 0 h 216"/>
                <a:gd name="T2" fmla="*/ 46 w 166"/>
                <a:gd name="T3" fmla="*/ 0 h 216"/>
                <a:gd name="T4" fmla="*/ 32 w 166"/>
                <a:gd name="T5" fmla="*/ 216 h 216"/>
                <a:gd name="T6" fmla="*/ 65 w 166"/>
                <a:gd name="T7" fmla="*/ 216 h 216"/>
                <a:gd name="T8" fmla="*/ 65 w 166"/>
                <a:gd name="T9" fmla="*/ 132 h 216"/>
                <a:gd name="T10" fmla="*/ 70 w 166"/>
                <a:gd name="T11" fmla="*/ 118 h 216"/>
                <a:gd name="T12" fmla="*/ 83 w 166"/>
                <a:gd name="T13" fmla="*/ 113 h 216"/>
                <a:gd name="T14" fmla="*/ 96 w 166"/>
                <a:gd name="T15" fmla="*/ 118 h 216"/>
                <a:gd name="T16" fmla="*/ 101 w 166"/>
                <a:gd name="T17" fmla="*/ 132 h 216"/>
                <a:gd name="T18" fmla="*/ 101 w 166"/>
                <a:gd name="T19" fmla="*/ 216 h 216"/>
                <a:gd name="T20" fmla="*/ 134 w 166"/>
                <a:gd name="T21" fmla="*/ 216 h 216"/>
                <a:gd name="T22" fmla="*/ 120 w 166"/>
                <a:gd name="T23" fmla="*/ 0 h 216"/>
                <a:gd name="T24" fmla="*/ 83 w 166"/>
                <a:gd name="T25" fmla="*/ 75 h 216"/>
                <a:gd name="T26" fmla="*/ 57 w 166"/>
                <a:gd name="T27" fmla="*/ 49 h 216"/>
                <a:gd name="T28" fmla="*/ 83 w 166"/>
                <a:gd name="T29" fmla="*/ 23 h 216"/>
                <a:gd name="T30" fmla="*/ 109 w 166"/>
                <a:gd name="T31" fmla="*/ 49 h 216"/>
                <a:gd name="T32" fmla="*/ 83 w 166"/>
                <a:gd name="T33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216">
                  <a:moveTo>
                    <a:pt x="12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47"/>
                    <a:pt x="0" y="126"/>
                    <a:pt x="32" y="216"/>
                  </a:cubicBezTo>
                  <a:cubicBezTo>
                    <a:pt x="32" y="216"/>
                    <a:pt x="50" y="216"/>
                    <a:pt x="65" y="216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0"/>
                    <a:pt x="65" y="123"/>
                    <a:pt x="70" y="118"/>
                  </a:cubicBezTo>
                  <a:cubicBezTo>
                    <a:pt x="72" y="116"/>
                    <a:pt x="77" y="113"/>
                    <a:pt x="83" y="113"/>
                  </a:cubicBezTo>
                  <a:cubicBezTo>
                    <a:pt x="90" y="113"/>
                    <a:pt x="94" y="116"/>
                    <a:pt x="96" y="118"/>
                  </a:cubicBezTo>
                  <a:cubicBezTo>
                    <a:pt x="101" y="123"/>
                    <a:pt x="101" y="130"/>
                    <a:pt x="101" y="132"/>
                  </a:cubicBezTo>
                  <a:cubicBezTo>
                    <a:pt x="101" y="216"/>
                    <a:pt x="101" y="216"/>
                    <a:pt x="101" y="216"/>
                  </a:cubicBezTo>
                  <a:cubicBezTo>
                    <a:pt x="116" y="216"/>
                    <a:pt x="134" y="216"/>
                    <a:pt x="134" y="216"/>
                  </a:cubicBezTo>
                  <a:cubicBezTo>
                    <a:pt x="166" y="126"/>
                    <a:pt x="145" y="47"/>
                    <a:pt x="120" y="0"/>
                  </a:cubicBezTo>
                  <a:close/>
                  <a:moveTo>
                    <a:pt x="83" y="75"/>
                  </a:moveTo>
                  <a:cubicBezTo>
                    <a:pt x="69" y="75"/>
                    <a:pt x="57" y="63"/>
                    <a:pt x="57" y="49"/>
                  </a:cubicBezTo>
                  <a:cubicBezTo>
                    <a:pt x="57" y="35"/>
                    <a:pt x="69" y="23"/>
                    <a:pt x="83" y="23"/>
                  </a:cubicBezTo>
                  <a:cubicBezTo>
                    <a:pt x="97" y="23"/>
                    <a:pt x="109" y="35"/>
                    <a:pt x="109" y="49"/>
                  </a:cubicBezTo>
                  <a:cubicBezTo>
                    <a:pt x="109" y="63"/>
                    <a:pt x="97" y="75"/>
                    <a:pt x="83" y="7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AB2986F-FB43-4896-9264-AB7D32EDB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751" y="6292850"/>
              <a:ext cx="392113" cy="92075"/>
            </a:xfrm>
            <a:custGeom>
              <a:avLst/>
              <a:gdLst>
                <a:gd name="T0" fmla="*/ 34 w 34"/>
                <a:gd name="T1" fmla="*/ 0 h 8"/>
                <a:gd name="T2" fmla="*/ 5 w 34"/>
                <a:gd name="T3" fmla="*/ 0 h 8"/>
                <a:gd name="T4" fmla="*/ 0 w 34"/>
                <a:gd name="T5" fmla="*/ 4 h 8"/>
                <a:gd name="T6" fmla="*/ 5 w 34"/>
                <a:gd name="T7" fmla="*/ 8 h 8"/>
                <a:gd name="T8" fmla="*/ 34 w 34"/>
                <a:gd name="T9" fmla="*/ 8 h 8"/>
                <a:gd name="T10" fmla="*/ 34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04D0FDF-4B06-402A-986A-133E65BB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788" y="6292850"/>
              <a:ext cx="392113" cy="92075"/>
            </a:xfrm>
            <a:custGeom>
              <a:avLst/>
              <a:gdLst>
                <a:gd name="T0" fmla="*/ 30 w 34"/>
                <a:gd name="T1" fmla="*/ 0 h 8"/>
                <a:gd name="T2" fmla="*/ 0 w 34"/>
                <a:gd name="T3" fmla="*/ 0 h 8"/>
                <a:gd name="T4" fmla="*/ 0 w 34"/>
                <a:gd name="T5" fmla="*/ 8 h 8"/>
                <a:gd name="T6" fmla="*/ 30 w 34"/>
                <a:gd name="T7" fmla="*/ 8 h 8"/>
                <a:gd name="T8" fmla="*/ 34 w 34"/>
                <a:gd name="T9" fmla="*/ 4 h 8"/>
                <a:gd name="T10" fmla="*/ 30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4" y="6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noFill/>
                <a:latin typeface="Segoe U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0C14BB-3450-46CA-8514-8C5A06AA90F2}"/>
              </a:ext>
            </a:extLst>
          </p:cNvPr>
          <p:cNvGrpSpPr/>
          <p:nvPr/>
        </p:nvGrpSpPr>
        <p:grpSpPr>
          <a:xfrm>
            <a:off x="593475" y="2375053"/>
            <a:ext cx="2335911" cy="1951946"/>
            <a:chOff x="457200" y="2260433"/>
            <a:chExt cx="2290317" cy="19138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51B9B-406F-4972-9490-FAFCFB4FC25D}"/>
                </a:ext>
              </a:extLst>
            </p:cNvPr>
            <p:cNvSpPr/>
            <p:nvPr/>
          </p:nvSpPr>
          <p:spPr>
            <a:xfrm>
              <a:off x="457200" y="3466393"/>
              <a:ext cx="229031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E-mail 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Newsletters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88E096-8D23-47C1-B069-03E2FFE20AEB}"/>
                </a:ext>
              </a:extLst>
            </p:cNvPr>
            <p:cNvGrpSpPr/>
            <p:nvPr/>
          </p:nvGrpSpPr>
          <p:grpSpPr>
            <a:xfrm>
              <a:off x="746844" y="2260433"/>
              <a:ext cx="1711028" cy="991002"/>
              <a:chOff x="860785" y="2260433"/>
              <a:chExt cx="1711028" cy="991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ED9F08F-E99D-4548-8705-70F7169B6935}"/>
                  </a:ext>
                </a:extLst>
              </p:cNvPr>
              <p:cNvGrpSpPr/>
              <p:nvPr/>
            </p:nvGrpSpPr>
            <p:grpSpPr>
              <a:xfrm>
                <a:off x="860785" y="2260433"/>
                <a:ext cx="1711028" cy="991002"/>
                <a:chOff x="506413" y="1770063"/>
                <a:chExt cx="2105025" cy="1219200"/>
              </a:xfrm>
            </p:grpSpPr>
            <p:sp>
              <p:nvSpPr>
                <p:cNvPr id="30" name="Rectangle 20">
                  <a:extLst>
                    <a:ext uri="{FF2B5EF4-FFF2-40B4-BE49-F238E27FC236}">
                      <a16:creationId xmlns:a16="http://schemas.microsoft.com/office/drawing/2014/main" id="{903E5449-F701-4368-A857-A707BAE0E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825" y="1770063"/>
                  <a:ext cx="1624012" cy="112077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1" name="Oval 21">
                  <a:extLst>
                    <a:ext uri="{FF2B5EF4-FFF2-40B4-BE49-F238E27FC236}">
                      <a16:creationId xmlns:a16="http://schemas.microsoft.com/office/drawing/2014/main" id="{7076E1E0-06AB-422B-9D71-1387C4D14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575" y="1793876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2" name="Rectangle 22">
                  <a:extLst>
                    <a:ext uri="{FF2B5EF4-FFF2-40B4-BE49-F238E27FC236}">
                      <a16:creationId xmlns:a16="http://schemas.microsoft.com/office/drawing/2014/main" id="{3A98692C-6D5F-4779-B247-95B78F16A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9150" y="1855788"/>
                  <a:ext cx="1514475" cy="987425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B8B6D3FD-FA07-4335-B7E0-4C5E46A3B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2D35B0-1299-43D5-B710-1D48F5B2013D}"/>
                  </a:ext>
                </a:extLst>
              </p:cNvPr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3260" tIns="93260" rIns="34977" bIns="34977" rtlCol="0" anchor="b" anchorCtr="0"/>
              <a:lstStyle/>
              <a:p>
                <a:pPr marL="0" marR="0" lvl="0" indent="0" algn="ctr" defTabSz="95096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1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51E5949-84EF-44C6-8E55-C8416B65D44E}"/>
                  </a:ext>
                </a:extLst>
              </p:cNvPr>
              <p:cNvCxnSpPr/>
              <p:nvPr/>
            </p:nvCxnSpPr>
            <p:spPr>
              <a:xfrm>
                <a:off x="1416844" y="2530614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45F098E-78FB-4645-84C0-2B5E6661B0B1}"/>
                  </a:ext>
                </a:extLst>
              </p:cNvPr>
              <p:cNvCxnSpPr/>
              <p:nvPr/>
            </p:nvCxnSpPr>
            <p:spPr>
              <a:xfrm>
                <a:off x="1416844" y="2608038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8F72AFB-81B9-4173-827C-B34E37D3D48C}"/>
                  </a:ext>
                </a:extLst>
              </p:cNvPr>
              <p:cNvCxnSpPr/>
              <p:nvPr/>
            </p:nvCxnSpPr>
            <p:spPr>
              <a:xfrm>
                <a:off x="1416844" y="2685462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9492E08-6D08-4E07-8BB5-66A28A8C1AAE}"/>
                  </a:ext>
                </a:extLst>
              </p:cNvPr>
              <p:cNvCxnSpPr/>
              <p:nvPr/>
            </p:nvCxnSpPr>
            <p:spPr>
              <a:xfrm>
                <a:off x="1416844" y="2762886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BDDE53-27AF-4F04-9D8C-1CC1CFC11CB8}"/>
                  </a:ext>
                </a:extLst>
              </p:cNvPr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3260" tIns="93260" rIns="34977" bIns="34977" rtlCol="0" anchor="b" anchorCtr="0"/>
              <a:lstStyle/>
              <a:p>
                <a:pPr marL="0" marR="0" lvl="0" indent="0" algn="ctr" defTabSz="95096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1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56F03E-DA57-4323-9990-4E8152D4CD76}"/>
                  </a:ext>
                </a:extLst>
              </p:cNvPr>
              <p:cNvSpPr/>
              <p:nvPr/>
            </p:nvSpPr>
            <p:spPr bwMode="auto">
              <a:xfrm>
                <a:off x="1142807" y="2469924"/>
                <a:ext cx="234036" cy="614564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3260" tIns="93260" rIns="34977" bIns="34977" rtlCol="0" anchor="b" anchorCtr="0"/>
              <a:lstStyle/>
              <a:p>
                <a:pPr marL="0" marR="0" lvl="0" indent="0" algn="ctr" defTabSz="95096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1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CEE7E5C-F003-4297-86C3-644F0B78C268}"/>
                  </a:ext>
                </a:extLst>
              </p:cNvPr>
              <p:cNvCxnSpPr/>
              <p:nvPr/>
            </p:nvCxnSpPr>
            <p:spPr>
              <a:xfrm>
                <a:off x="1416844" y="2840310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7509E4-A42E-40B5-A5D5-6F98F63077D3}"/>
                  </a:ext>
                </a:extLst>
              </p:cNvPr>
              <p:cNvCxnSpPr/>
              <p:nvPr/>
            </p:nvCxnSpPr>
            <p:spPr>
              <a:xfrm>
                <a:off x="1416844" y="2917734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E09ECF-16DF-4E87-9757-C7F8F6EAD1BB}"/>
                  </a:ext>
                </a:extLst>
              </p:cNvPr>
              <p:cNvCxnSpPr/>
              <p:nvPr/>
            </p:nvCxnSpPr>
            <p:spPr>
              <a:xfrm>
                <a:off x="1416844" y="2995158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6A61B-7B3D-4EA0-90AB-D179EA9A6A4B}"/>
                  </a:ext>
                </a:extLst>
              </p:cNvPr>
              <p:cNvCxnSpPr/>
              <p:nvPr/>
            </p:nvCxnSpPr>
            <p:spPr>
              <a:xfrm>
                <a:off x="1416844" y="3072583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17E27B-B763-4DFA-A6ED-94FD9363D61B}"/>
              </a:ext>
            </a:extLst>
          </p:cNvPr>
          <p:cNvGrpSpPr/>
          <p:nvPr/>
        </p:nvGrpSpPr>
        <p:grpSpPr>
          <a:xfrm>
            <a:off x="3474495" y="2397892"/>
            <a:ext cx="1642550" cy="2243012"/>
            <a:chOff x="3320378" y="2282825"/>
            <a:chExt cx="1610489" cy="219923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CEA26A-C9C2-43CE-9D41-256A82EF3155}"/>
                </a:ext>
              </a:extLst>
            </p:cNvPr>
            <p:cNvSpPr/>
            <p:nvPr/>
          </p:nvSpPr>
          <p:spPr>
            <a:xfrm>
              <a:off x="3320378" y="3466393"/>
              <a:ext cx="161048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Free Developer Subscription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66A92F-203A-4E69-8908-589C73FC8BD2}"/>
                </a:ext>
              </a:extLst>
            </p:cNvPr>
            <p:cNvGrpSpPr/>
            <p:nvPr/>
          </p:nvGrpSpPr>
          <p:grpSpPr>
            <a:xfrm>
              <a:off x="3376613" y="2282825"/>
              <a:ext cx="1422401" cy="1065213"/>
              <a:chOff x="3376613" y="2282825"/>
              <a:chExt cx="1422401" cy="1065213"/>
            </a:xfrm>
          </p:grpSpPr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97359A0B-7A27-4B82-9A26-431B5A87A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2741613"/>
                <a:ext cx="419100" cy="555625"/>
              </a:xfrm>
              <a:custGeom>
                <a:avLst/>
                <a:gdLst>
                  <a:gd name="T0" fmla="*/ 0 w 139"/>
                  <a:gd name="T1" fmla="*/ 184 h 184"/>
                  <a:gd name="T2" fmla="*/ 34 w 139"/>
                  <a:gd name="T3" fmla="*/ 116 h 184"/>
                  <a:gd name="T4" fmla="*/ 30 w 139"/>
                  <a:gd name="T5" fmla="*/ 90 h 184"/>
                  <a:gd name="T6" fmla="*/ 30 w 139"/>
                  <a:gd name="T7" fmla="*/ 58 h 184"/>
                  <a:gd name="T8" fmla="*/ 81 w 139"/>
                  <a:gd name="T9" fmla="*/ 0 h 184"/>
                  <a:gd name="T10" fmla="*/ 139 w 139"/>
                  <a:gd name="T11" fmla="*/ 58 h 184"/>
                  <a:gd name="T12" fmla="*/ 139 w 139"/>
                  <a:gd name="T13" fmla="*/ 90 h 184"/>
                  <a:gd name="T14" fmla="*/ 106 w 139"/>
                  <a:gd name="T15" fmla="*/ 142 h 184"/>
                  <a:gd name="T16" fmla="*/ 94 w 139"/>
                  <a:gd name="T17" fmla="*/ 184 h 184"/>
                  <a:gd name="T18" fmla="*/ 0 w 139"/>
                  <a:gd name="T1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84">
                    <a:moveTo>
                      <a:pt x="0" y="184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1" y="108"/>
                      <a:pt x="30" y="99"/>
                      <a:pt x="30" y="90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26"/>
                      <a:pt x="48" y="0"/>
                      <a:pt x="81" y="0"/>
                    </a:cubicBezTo>
                    <a:cubicBezTo>
                      <a:pt x="113" y="0"/>
                      <a:pt x="139" y="26"/>
                      <a:pt x="139" y="58"/>
                    </a:cubicBezTo>
                    <a:cubicBezTo>
                      <a:pt x="139" y="90"/>
                      <a:pt x="139" y="90"/>
                      <a:pt x="139" y="90"/>
                    </a:cubicBezTo>
                    <a:cubicBezTo>
                      <a:pt x="139" y="113"/>
                      <a:pt x="126" y="133"/>
                      <a:pt x="106" y="142"/>
                    </a:cubicBezTo>
                    <a:cubicBezTo>
                      <a:pt x="94" y="184"/>
                      <a:pt x="94" y="184"/>
                      <a:pt x="94" y="184"/>
                    </a:cubicBez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E3745151-A7E6-4737-94CF-63843314F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76" y="2282825"/>
                <a:ext cx="1238250" cy="773113"/>
              </a:xfrm>
              <a:custGeom>
                <a:avLst/>
                <a:gdLst>
                  <a:gd name="T0" fmla="*/ 411 w 411"/>
                  <a:gd name="T1" fmla="*/ 250 h 256"/>
                  <a:gd name="T2" fmla="*/ 406 w 411"/>
                  <a:gd name="T3" fmla="*/ 256 h 256"/>
                  <a:gd name="T4" fmla="*/ 6 w 411"/>
                  <a:gd name="T5" fmla="*/ 256 h 256"/>
                  <a:gd name="T6" fmla="*/ 0 w 411"/>
                  <a:gd name="T7" fmla="*/ 250 h 256"/>
                  <a:gd name="T8" fmla="*/ 0 w 411"/>
                  <a:gd name="T9" fmla="*/ 6 h 256"/>
                  <a:gd name="T10" fmla="*/ 6 w 411"/>
                  <a:gd name="T11" fmla="*/ 0 h 256"/>
                  <a:gd name="T12" fmla="*/ 406 w 411"/>
                  <a:gd name="T13" fmla="*/ 0 h 256"/>
                  <a:gd name="T14" fmla="*/ 411 w 411"/>
                  <a:gd name="T15" fmla="*/ 6 h 256"/>
                  <a:gd name="T16" fmla="*/ 411 w 411"/>
                  <a:gd name="T17" fmla="*/ 25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1" h="256">
                    <a:moveTo>
                      <a:pt x="411" y="250"/>
                    </a:moveTo>
                    <a:cubicBezTo>
                      <a:pt x="411" y="253"/>
                      <a:pt x="409" y="256"/>
                      <a:pt x="406" y="256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3" y="256"/>
                      <a:pt x="0" y="253"/>
                      <a:pt x="0" y="25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09" y="0"/>
                      <a:pt x="411" y="3"/>
                      <a:pt x="411" y="6"/>
                    </a:cubicBezTo>
                    <a:lnTo>
                      <a:pt x="411" y="2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D9D3DA1B-5E61-4F2F-8011-26D22576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613" y="2376488"/>
                <a:ext cx="1047750" cy="579438"/>
              </a:xfrm>
              <a:custGeom>
                <a:avLst/>
                <a:gdLst>
                  <a:gd name="T0" fmla="*/ 348 w 348"/>
                  <a:gd name="T1" fmla="*/ 187 h 192"/>
                  <a:gd name="T2" fmla="*/ 343 w 348"/>
                  <a:gd name="T3" fmla="*/ 192 h 192"/>
                  <a:gd name="T4" fmla="*/ 5 w 348"/>
                  <a:gd name="T5" fmla="*/ 192 h 192"/>
                  <a:gd name="T6" fmla="*/ 0 w 348"/>
                  <a:gd name="T7" fmla="*/ 187 h 192"/>
                  <a:gd name="T8" fmla="*/ 0 w 348"/>
                  <a:gd name="T9" fmla="*/ 5 h 192"/>
                  <a:gd name="T10" fmla="*/ 5 w 348"/>
                  <a:gd name="T11" fmla="*/ 0 h 192"/>
                  <a:gd name="T12" fmla="*/ 343 w 348"/>
                  <a:gd name="T13" fmla="*/ 0 h 192"/>
                  <a:gd name="T14" fmla="*/ 348 w 348"/>
                  <a:gd name="T15" fmla="*/ 5 h 192"/>
                  <a:gd name="T16" fmla="*/ 348 w 348"/>
                  <a:gd name="T17" fmla="*/ 18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192">
                    <a:moveTo>
                      <a:pt x="348" y="187"/>
                    </a:moveTo>
                    <a:cubicBezTo>
                      <a:pt x="348" y="190"/>
                      <a:pt x="345" y="192"/>
                      <a:pt x="343" y="192"/>
                    </a:cubicBezTo>
                    <a:cubicBezTo>
                      <a:pt x="5" y="192"/>
                      <a:pt x="5" y="192"/>
                      <a:pt x="5" y="192"/>
                    </a:cubicBezTo>
                    <a:cubicBezTo>
                      <a:pt x="2" y="192"/>
                      <a:pt x="0" y="190"/>
                      <a:pt x="0" y="18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45" y="0"/>
                      <a:pt x="348" y="2"/>
                      <a:pt x="348" y="5"/>
                    </a:cubicBezTo>
                    <a:lnTo>
                      <a:pt x="348" y="187"/>
                    </a:ln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" name="Freeform 161">
                <a:extLst>
                  <a:ext uri="{FF2B5EF4-FFF2-40B4-BE49-F238E27FC236}">
                    <a16:creationId xmlns:a16="http://schemas.microsoft.com/office/drawing/2014/main" id="{16E27626-E932-4A49-8E49-628E74A81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659063"/>
                <a:ext cx="144463" cy="157163"/>
              </a:xfrm>
              <a:custGeom>
                <a:avLst/>
                <a:gdLst>
                  <a:gd name="T0" fmla="*/ 43 w 48"/>
                  <a:gd name="T1" fmla="*/ 9 h 52"/>
                  <a:gd name="T2" fmla="*/ 43 w 48"/>
                  <a:gd name="T3" fmla="*/ 26 h 52"/>
                  <a:gd name="T4" fmla="*/ 22 w 48"/>
                  <a:gd name="T5" fmla="*/ 47 h 52"/>
                  <a:gd name="T6" fmla="*/ 5 w 48"/>
                  <a:gd name="T7" fmla="*/ 47 h 52"/>
                  <a:gd name="T8" fmla="*/ 5 w 48"/>
                  <a:gd name="T9" fmla="*/ 30 h 52"/>
                  <a:gd name="T10" fmla="*/ 35 w 48"/>
                  <a:gd name="T11" fmla="*/ 0 h 52"/>
                  <a:gd name="T12" fmla="*/ 43 w 48"/>
                  <a:gd name="T13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2">
                    <a:moveTo>
                      <a:pt x="43" y="9"/>
                    </a:moveTo>
                    <a:cubicBezTo>
                      <a:pt x="48" y="14"/>
                      <a:pt x="48" y="21"/>
                      <a:pt x="43" y="26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17" y="52"/>
                      <a:pt x="9" y="52"/>
                      <a:pt x="5" y="47"/>
                    </a:cubicBezTo>
                    <a:cubicBezTo>
                      <a:pt x="0" y="43"/>
                      <a:pt x="0" y="35"/>
                      <a:pt x="5" y="3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1" name="Freeform 162">
                <a:extLst>
                  <a:ext uri="{FF2B5EF4-FFF2-40B4-BE49-F238E27FC236}">
                    <a16:creationId xmlns:a16="http://schemas.microsoft.com/office/drawing/2014/main" id="{527D5E10-5075-439C-A6B7-9BBA119E5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732088"/>
                <a:ext cx="87313" cy="220663"/>
              </a:xfrm>
              <a:custGeom>
                <a:avLst/>
                <a:gdLst>
                  <a:gd name="T0" fmla="*/ 0 w 29"/>
                  <a:gd name="T1" fmla="*/ 55 h 73"/>
                  <a:gd name="T2" fmla="*/ 15 w 29"/>
                  <a:gd name="T3" fmla="*/ 70 h 73"/>
                  <a:gd name="T4" fmla="*/ 15 w 29"/>
                  <a:gd name="T5" fmla="*/ 70 h 73"/>
                  <a:gd name="T6" fmla="*/ 29 w 29"/>
                  <a:gd name="T7" fmla="*/ 65 h 73"/>
                  <a:gd name="T8" fmla="*/ 29 w 29"/>
                  <a:gd name="T9" fmla="*/ 8 h 73"/>
                  <a:gd name="T10" fmla="*/ 15 w 29"/>
                  <a:gd name="T11" fmla="*/ 3 h 73"/>
                  <a:gd name="T12" fmla="*/ 15 w 29"/>
                  <a:gd name="T13" fmla="*/ 3 h 73"/>
                  <a:gd name="T14" fmla="*/ 0 w 29"/>
                  <a:gd name="T15" fmla="*/ 18 h 73"/>
                  <a:gd name="T16" fmla="*/ 0 w 29"/>
                  <a:gd name="T17" fmla="*/ 5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3">
                    <a:moveTo>
                      <a:pt x="0" y="55"/>
                    </a:moveTo>
                    <a:cubicBezTo>
                      <a:pt x="0" y="63"/>
                      <a:pt x="6" y="70"/>
                      <a:pt x="15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3" y="70"/>
                      <a:pt x="29" y="73"/>
                      <a:pt x="29" y="6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0"/>
                      <a:pt x="23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6" y="3"/>
                      <a:pt x="0" y="9"/>
                      <a:pt x="0" y="18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2" name="Freeform 163">
                <a:extLst>
                  <a:ext uri="{FF2B5EF4-FFF2-40B4-BE49-F238E27FC236}">
                    <a16:creationId xmlns:a16="http://schemas.microsoft.com/office/drawing/2014/main" id="{902C4380-83A2-45D0-8A9D-3B6A49DC5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26" y="2659063"/>
                <a:ext cx="41275" cy="36513"/>
              </a:xfrm>
              <a:custGeom>
                <a:avLst/>
                <a:gdLst>
                  <a:gd name="T0" fmla="*/ 11 w 14"/>
                  <a:gd name="T1" fmla="*/ 0 h 12"/>
                  <a:gd name="T2" fmla="*/ 14 w 14"/>
                  <a:gd name="T3" fmla="*/ 3 h 12"/>
                  <a:gd name="T4" fmla="*/ 9 w 14"/>
                  <a:gd name="T5" fmla="*/ 8 h 12"/>
                  <a:gd name="T6" fmla="*/ 0 w 14"/>
                  <a:gd name="T7" fmla="*/ 11 h 12"/>
                  <a:gd name="T8" fmla="*/ 11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1" y="0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11"/>
                      <a:pt x="3" y="12"/>
                      <a:pt x="0" y="1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FD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3" name="Freeform 164">
                <a:extLst>
                  <a:ext uri="{FF2B5EF4-FFF2-40B4-BE49-F238E27FC236}">
                    <a16:creationId xmlns:a16="http://schemas.microsoft.com/office/drawing/2014/main" id="{692C7B11-5F88-40EC-9A76-1E37697B7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251" y="2882900"/>
                <a:ext cx="144463" cy="381000"/>
              </a:xfrm>
              <a:custGeom>
                <a:avLst/>
                <a:gdLst>
                  <a:gd name="T0" fmla="*/ 0 w 48"/>
                  <a:gd name="T1" fmla="*/ 0 h 126"/>
                  <a:gd name="T2" fmla="*/ 48 w 48"/>
                  <a:gd name="T3" fmla="*/ 63 h 126"/>
                  <a:gd name="T4" fmla="*/ 0 w 48"/>
                  <a:gd name="T5" fmla="*/ 126 h 126"/>
                  <a:gd name="T6" fmla="*/ 0 w 48"/>
                  <a:gd name="T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26">
                    <a:moveTo>
                      <a:pt x="0" y="0"/>
                    </a:moveTo>
                    <a:cubicBezTo>
                      <a:pt x="28" y="8"/>
                      <a:pt x="48" y="33"/>
                      <a:pt x="48" y="63"/>
                    </a:cubicBezTo>
                    <a:cubicBezTo>
                      <a:pt x="48" y="93"/>
                      <a:pt x="28" y="119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4" name="Freeform 165">
                <a:extLst>
                  <a:ext uri="{FF2B5EF4-FFF2-40B4-BE49-F238E27FC236}">
                    <a16:creationId xmlns:a16="http://schemas.microsoft.com/office/drawing/2014/main" id="{4D52A5CF-5FB1-446B-958E-595B2C59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713" y="3055938"/>
                <a:ext cx="120650" cy="77788"/>
              </a:xfrm>
              <a:custGeom>
                <a:avLst/>
                <a:gdLst>
                  <a:gd name="T0" fmla="*/ 26 w 40"/>
                  <a:gd name="T1" fmla="*/ 26 h 26"/>
                  <a:gd name="T2" fmla="*/ 0 w 40"/>
                  <a:gd name="T3" fmla="*/ 0 h 26"/>
                  <a:gd name="T4" fmla="*/ 40 w 40"/>
                  <a:gd name="T5" fmla="*/ 0 h 26"/>
                  <a:gd name="T6" fmla="*/ 26 w 40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">
                    <a:moveTo>
                      <a:pt x="26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10"/>
                      <a:pt x="33" y="19"/>
                      <a:pt x="26" y="26"/>
                    </a:cubicBezTo>
                    <a:close/>
                  </a:path>
                </a:pathLst>
              </a:custGeom>
              <a:solidFill>
                <a:srgbClr val="CC8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11B00F-EB1E-47D6-9DE4-A955E496DB85}"/>
                  </a:ext>
                </a:extLst>
              </p:cNvPr>
              <p:cNvSpPr txBox="1"/>
              <p:nvPr/>
            </p:nvSpPr>
            <p:spPr>
              <a:xfrm>
                <a:off x="3534023" y="2405361"/>
                <a:ext cx="1223320" cy="489365"/>
              </a:xfrm>
              <a:prstGeom prst="rect">
                <a:avLst/>
              </a:prstGeom>
              <a:noFill/>
            </p:spPr>
            <p:txBody>
              <a:bodyPr wrap="square" lIns="0" tIns="149217" rIns="0" bIns="149217" rtlCol="0" anchor="ctr" anchorCtr="0">
                <a:spAutoFit/>
              </a:bodyPr>
              <a:lstStyle/>
              <a:p>
                <a:pPr marL="0" marR="0" lvl="0" indent="0" algn="ctr" defTabSz="95124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2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rPr>
                  <a:t>1 YEAR FREE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2C4BD55-5C3B-4977-A294-77C52526D794}"/>
                  </a:ext>
                </a:extLst>
              </p:cNvPr>
              <p:cNvCxnSpPr/>
              <p:nvPr/>
            </p:nvCxnSpPr>
            <p:spPr>
              <a:xfrm>
                <a:off x="3722415" y="2444926"/>
                <a:ext cx="84653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D6F42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DAD263E-AA52-4356-8771-9C9E02919B37}"/>
                  </a:ext>
                </a:extLst>
              </p:cNvPr>
              <p:cNvCxnSpPr/>
              <p:nvPr/>
            </p:nvCxnSpPr>
            <p:spPr>
              <a:xfrm>
                <a:off x="3660384" y="2786063"/>
                <a:ext cx="970598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D6F42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D13C1DA-7C90-47F0-8ED5-206C63ADCFD4}"/>
                  </a:ext>
                </a:extLst>
              </p:cNvPr>
              <p:cNvCxnSpPr/>
              <p:nvPr/>
            </p:nvCxnSpPr>
            <p:spPr>
              <a:xfrm>
                <a:off x="3660384" y="2838450"/>
                <a:ext cx="970598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D6F42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EB76E2F-240C-4DCE-9D78-9F4A5B578D66}"/>
                  </a:ext>
                </a:extLst>
              </p:cNvPr>
              <p:cNvCxnSpPr/>
              <p:nvPr/>
            </p:nvCxnSpPr>
            <p:spPr>
              <a:xfrm>
                <a:off x="3660384" y="2890045"/>
                <a:ext cx="970598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D6F420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BB03136-96D4-456F-952B-3E5423F52245}"/>
                  </a:ext>
                </a:extLst>
              </p:cNvPr>
              <p:cNvGrpSpPr/>
              <p:nvPr/>
            </p:nvGrpSpPr>
            <p:grpSpPr>
              <a:xfrm>
                <a:off x="3987801" y="2778125"/>
                <a:ext cx="811213" cy="569913"/>
                <a:chOff x="3987801" y="2778125"/>
                <a:chExt cx="811213" cy="569913"/>
              </a:xfrm>
            </p:grpSpPr>
            <p:sp>
              <p:nvSpPr>
                <p:cNvPr id="51" name="Freeform 166">
                  <a:extLst>
                    <a:ext uri="{FF2B5EF4-FFF2-40B4-BE49-F238E27FC236}">
                      <a16:creationId xmlns:a16="http://schemas.microsoft.com/office/drawing/2014/main" id="{0C6BC44E-F2C4-4310-A29F-4908E00A8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801" y="2778125"/>
                  <a:ext cx="236538" cy="231775"/>
                </a:xfrm>
                <a:custGeom>
                  <a:avLst/>
                  <a:gdLst>
                    <a:gd name="T0" fmla="*/ 78 w 78"/>
                    <a:gd name="T1" fmla="*/ 60 h 77"/>
                    <a:gd name="T2" fmla="*/ 23 w 78"/>
                    <a:gd name="T3" fmla="*/ 5 h 77"/>
                    <a:gd name="T4" fmla="*/ 5 w 78"/>
                    <a:gd name="T5" fmla="*/ 5 h 77"/>
                    <a:gd name="T6" fmla="*/ 5 w 78"/>
                    <a:gd name="T7" fmla="*/ 22 h 77"/>
                    <a:gd name="T8" fmla="*/ 60 w 78"/>
                    <a:gd name="T9" fmla="*/ 77 h 77"/>
                    <a:gd name="T10" fmla="*/ 78 w 78"/>
                    <a:gd name="T11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77">
                      <a:moveTo>
                        <a:pt x="78" y="60"/>
                      </a:move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18" y="0"/>
                        <a:pt x="10" y="0"/>
                        <a:pt x="5" y="5"/>
                      </a:cubicBezTo>
                      <a:cubicBezTo>
                        <a:pt x="0" y="10"/>
                        <a:pt x="0" y="17"/>
                        <a:pt x="5" y="22"/>
                      </a:cubicBezTo>
                      <a:cubicBezTo>
                        <a:pt x="60" y="77"/>
                        <a:pt x="60" y="77"/>
                        <a:pt x="60" y="77"/>
                      </a:cubicBezTo>
                      <a:lnTo>
                        <a:pt x="78" y="6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2" name="Freeform 167">
                  <a:extLst>
                    <a:ext uri="{FF2B5EF4-FFF2-40B4-BE49-F238E27FC236}">
                      <a16:creationId xmlns:a16="http://schemas.microsoft.com/office/drawing/2014/main" id="{2E5E914C-39AF-4915-B919-BDAD1E206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501" y="2786063"/>
                  <a:ext cx="66675" cy="69850"/>
                </a:xfrm>
                <a:custGeom>
                  <a:avLst/>
                  <a:gdLst>
                    <a:gd name="T0" fmla="*/ 6 w 22"/>
                    <a:gd name="T1" fmla="*/ 6 h 23"/>
                    <a:gd name="T2" fmla="*/ 0 w 22"/>
                    <a:gd name="T3" fmla="*/ 13 h 23"/>
                    <a:gd name="T4" fmla="*/ 6 w 22"/>
                    <a:gd name="T5" fmla="*/ 19 h 23"/>
                    <a:gd name="T6" fmla="*/ 19 w 22"/>
                    <a:gd name="T7" fmla="*/ 19 h 23"/>
                    <a:gd name="T8" fmla="*/ 19 w 22"/>
                    <a:gd name="T9" fmla="*/ 7 h 23"/>
                    <a:gd name="T10" fmla="*/ 13 w 22"/>
                    <a:gd name="T11" fmla="*/ 0 h 23"/>
                    <a:gd name="T12" fmla="*/ 6 w 22"/>
                    <a:gd name="T13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3">
                      <a:moveTo>
                        <a:pt x="6" y="6"/>
                      </a:moveTo>
                      <a:cubicBezTo>
                        <a:pt x="3" y="8"/>
                        <a:pt x="1" y="11"/>
                        <a:pt x="0" y="13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10" y="23"/>
                        <a:pt x="15" y="23"/>
                        <a:pt x="19" y="19"/>
                      </a:cubicBezTo>
                      <a:cubicBezTo>
                        <a:pt x="22" y="16"/>
                        <a:pt x="22" y="10"/>
                        <a:pt x="19" y="7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2"/>
                        <a:pt x="8" y="4"/>
                        <a:pt x="6" y="6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3" name="Freeform 168">
                  <a:extLst>
                    <a:ext uri="{FF2B5EF4-FFF2-40B4-BE49-F238E27FC236}">
                      <a16:creationId xmlns:a16="http://schemas.microsoft.com/office/drawing/2014/main" id="{54723C12-E361-4085-AFE3-BA73C5AE2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3838" y="2822575"/>
                  <a:ext cx="33338" cy="30163"/>
                </a:xfrm>
                <a:custGeom>
                  <a:avLst/>
                  <a:gdLst>
                    <a:gd name="T0" fmla="*/ 3 w 11"/>
                    <a:gd name="T1" fmla="*/ 3 h 10"/>
                    <a:gd name="T2" fmla="*/ 1 w 11"/>
                    <a:gd name="T3" fmla="*/ 10 h 10"/>
                    <a:gd name="T4" fmla="*/ 8 w 11"/>
                    <a:gd name="T5" fmla="*/ 7 h 10"/>
                    <a:gd name="T6" fmla="*/ 10 w 11"/>
                    <a:gd name="T7" fmla="*/ 0 h 10"/>
                    <a:gd name="T8" fmla="*/ 3 w 11"/>
                    <a:gd name="T9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3" y="3"/>
                      </a:moveTo>
                      <a:cubicBezTo>
                        <a:pt x="1" y="5"/>
                        <a:pt x="0" y="7"/>
                        <a:pt x="1" y="10"/>
                      </a:cubicBezTo>
                      <a:cubicBezTo>
                        <a:pt x="3" y="10"/>
                        <a:pt x="6" y="9"/>
                        <a:pt x="8" y="7"/>
                      </a:cubicBezTo>
                      <a:cubicBezTo>
                        <a:pt x="10" y="5"/>
                        <a:pt x="11" y="3"/>
                        <a:pt x="10" y="0"/>
                      </a:cubicBezTo>
                      <a:cubicBezTo>
                        <a:pt x="8" y="0"/>
                        <a:pt x="5" y="1"/>
                        <a:pt x="3" y="3"/>
                      </a:cubicBezTo>
                      <a:close/>
                    </a:path>
                  </a:pathLst>
                </a:custGeom>
                <a:solidFill>
                  <a:srgbClr val="E0A3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4" name="Freeform 169">
                  <a:extLst>
                    <a:ext uri="{FF2B5EF4-FFF2-40B4-BE49-F238E27FC236}">
                      <a16:creationId xmlns:a16="http://schemas.microsoft.com/office/drawing/2014/main" id="{EB5E3FD3-21E6-446C-8757-3D7D35557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001" y="28527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3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8" y="0"/>
                        <a:pt x="5" y="1"/>
                        <a:pt x="3" y="3"/>
                      </a:cubicBezTo>
                      <a:cubicBezTo>
                        <a:pt x="1" y="5"/>
                        <a:pt x="0" y="7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5" name="Freeform 170">
                  <a:extLst>
                    <a:ext uri="{FF2B5EF4-FFF2-40B4-BE49-F238E27FC236}">
                      <a16:creationId xmlns:a16="http://schemas.microsoft.com/office/drawing/2014/main" id="{B7542292-5AF2-42E0-836E-E87D0C86F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6701" y="2865438"/>
                  <a:ext cx="28575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6" name="Freeform 171">
                  <a:extLst>
                    <a:ext uri="{FF2B5EF4-FFF2-40B4-BE49-F238E27FC236}">
                      <a16:creationId xmlns:a16="http://schemas.microsoft.com/office/drawing/2014/main" id="{034D9AF4-CF14-410D-B59C-F813A40AB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6701" y="2862263"/>
                  <a:ext cx="14288" cy="14288"/>
                </a:xfrm>
                <a:custGeom>
                  <a:avLst/>
                  <a:gdLst>
                    <a:gd name="T0" fmla="*/ 5 w 5"/>
                    <a:gd name="T1" fmla="*/ 0 h 5"/>
                    <a:gd name="T2" fmla="*/ 1 w 5"/>
                    <a:gd name="T3" fmla="*/ 2 h 5"/>
                    <a:gd name="T4" fmla="*/ 0 w 5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0" y="3"/>
                        <a:pt x="0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7" name="Freeform 172">
                  <a:extLst>
                    <a:ext uri="{FF2B5EF4-FFF2-40B4-BE49-F238E27FC236}">
                      <a16:creationId xmlns:a16="http://schemas.microsoft.com/office/drawing/2014/main" id="{69E7A3C2-82D3-4007-BD7A-8F8791D6C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463" y="2868613"/>
                  <a:ext cx="15875" cy="17463"/>
                </a:xfrm>
                <a:custGeom>
                  <a:avLst/>
                  <a:gdLst>
                    <a:gd name="T0" fmla="*/ 0 w 5"/>
                    <a:gd name="T1" fmla="*/ 6 h 6"/>
                    <a:gd name="T2" fmla="*/ 3 w 5"/>
                    <a:gd name="T3" fmla="*/ 4 h 6"/>
                    <a:gd name="T4" fmla="*/ 5 w 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8" name="Freeform 173">
                  <a:extLst>
                    <a:ext uri="{FF2B5EF4-FFF2-40B4-BE49-F238E27FC236}">
                      <a16:creationId xmlns:a16="http://schemas.microsoft.com/office/drawing/2014/main" id="{AEF201BF-B759-4330-9423-932B31A84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676" y="29162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4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7" y="1"/>
                        <a:pt x="5" y="2"/>
                        <a:pt x="3" y="4"/>
                      </a:cubicBezTo>
                      <a:cubicBezTo>
                        <a:pt x="1" y="6"/>
                        <a:pt x="0" y="8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59" name="Freeform 174">
                  <a:extLst>
                    <a:ext uri="{FF2B5EF4-FFF2-40B4-BE49-F238E27FC236}">
                      <a16:creationId xmlns:a16="http://schemas.microsoft.com/office/drawing/2014/main" id="{9D66AEC9-B890-4A1A-A18A-F91FA1D40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788" y="2932113"/>
                  <a:ext cx="30163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0" name="Freeform 175">
                  <a:extLst>
                    <a:ext uri="{FF2B5EF4-FFF2-40B4-BE49-F238E27FC236}">
                      <a16:creationId xmlns:a16="http://schemas.microsoft.com/office/drawing/2014/main" id="{6D4F9407-0B4B-4F65-AD25-5600BE422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613" y="2928938"/>
                  <a:ext cx="19050" cy="14288"/>
                </a:xfrm>
                <a:custGeom>
                  <a:avLst/>
                  <a:gdLst>
                    <a:gd name="T0" fmla="*/ 6 w 6"/>
                    <a:gd name="T1" fmla="*/ 0 h 5"/>
                    <a:gd name="T2" fmla="*/ 2 w 6"/>
                    <a:gd name="T3" fmla="*/ 2 h 5"/>
                    <a:gd name="T4" fmla="*/ 0 w 6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0"/>
                        <a:pt x="3" y="1"/>
                        <a:pt x="2" y="2"/>
                      </a:cubicBezTo>
                      <a:cubicBezTo>
                        <a:pt x="1" y="3"/>
                        <a:pt x="1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1" name="Freeform 176">
                  <a:extLst>
                    <a:ext uri="{FF2B5EF4-FFF2-40B4-BE49-F238E27FC236}">
                      <a16:creationId xmlns:a16="http://schemas.microsoft.com/office/drawing/2014/main" id="{890700B5-CDB1-4FA0-A87A-8DDCFCDFC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8138" y="2933700"/>
                  <a:ext cx="15875" cy="15875"/>
                </a:xfrm>
                <a:custGeom>
                  <a:avLst/>
                  <a:gdLst>
                    <a:gd name="T0" fmla="*/ 0 w 5"/>
                    <a:gd name="T1" fmla="*/ 5 h 5"/>
                    <a:gd name="T2" fmla="*/ 3 w 5"/>
                    <a:gd name="T3" fmla="*/ 4 h 5"/>
                    <a:gd name="T4" fmla="*/ 5 w 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2" name="Freeform 177">
                  <a:extLst>
                    <a:ext uri="{FF2B5EF4-FFF2-40B4-BE49-F238E27FC236}">
                      <a16:creationId xmlns:a16="http://schemas.microsoft.com/office/drawing/2014/main" id="{6178D0B3-5742-47F2-ADA4-02CF711A0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801938"/>
                  <a:ext cx="231775" cy="157163"/>
                </a:xfrm>
                <a:custGeom>
                  <a:avLst/>
                  <a:gdLst>
                    <a:gd name="T0" fmla="*/ 77 w 77"/>
                    <a:gd name="T1" fmla="*/ 12 h 52"/>
                    <a:gd name="T2" fmla="*/ 70 w 77"/>
                    <a:gd name="T3" fmla="*/ 5 h 52"/>
                    <a:gd name="T4" fmla="*/ 53 w 77"/>
                    <a:gd name="T5" fmla="*/ 5 h 52"/>
                    <a:gd name="T6" fmla="*/ 44 w 77"/>
                    <a:gd name="T7" fmla="*/ 14 h 52"/>
                    <a:gd name="T8" fmla="*/ 27 w 77"/>
                    <a:gd name="T9" fmla="*/ 15 h 52"/>
                    <a:gd name="T10" fmla="*/ 18 w 77"/>
                    <a:gd name="T11" fmla="*/ 25 h 52"/>
                    <a:gd name="T12" fmla="*/ 5 w 77"/>
                    <a:gd name="T13" fmla="*/ 28 h 52"/>
                    <a:gd name="T14" fmla="*/ 5 w 77"/>
                    <a:gd name="T15" fmla="*/ 45 h 52"/>
                    <a:gd name="T16" fmla="*/ 12 w 77"/>
                    <a:gd name="T17" fmla="*/ 52 h 52"/>
                    <a:gd name="T18" fmla="*/ 26 w 77"/>
                    <a:gd name="T19" fmla="*/ 38 h 52"/>
                    <a:gd name="T20" fmla="*/ 27 w 77"/>
                    <a:gd name="T21" fmla="*/ 39 h 52"/>
                    <a:gd name="T22" fmla="*/ 31 w 77"/>
                    <a:gd name="T23" fmla="*/ 36 h 52"/>
                    <a:gd name="T24" fmla="*/ 34 w 77"/>
                    <a:gd name="T25" fmla="*/ 39 h 52"/>
                    <a:gd name="T26" fmla="*/ 48 w 77"/>
                    <a:gd name="T27" fmla="*/ 25 h 52"/>
                    <a:gd name="T28" fmla="*/ 58 w 77"/>
                    <a:gd name="T29" fmla="*/ 35 h 52"/>
                    <a:gd name="T30" fmla="*/ 70 w 77"/>
                    <a:gd name="T31" fmla="*/ 22 h 52"/>
                    <a:gd name="T32" fmla="*/ 68 w 77"/>
                    <a:gd name="T33" fmla="*/ 21 h 52"/>
                    <a:gd name="T34" fmla="*/ 77 w 77"/>
                    <a:gd name="T35" fmla="*/ 1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52">
                      <a:moveTo>
                        <a:pt x="77" y="12"/>
                      </a:move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5" y="0"/>
                        <a:pt x="57" y="0"/>
                        <a:pt x="53" y="5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39" y="10"/>
                        <a:pt x="32" y="10"/>
                        <a:pt x="27" y="1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3" y="23"/>
                        <a:pt x="8" y="24"/>
                        <a:pt x="5" y="28"/>
                      </a:cubicBezTo>
                      <a:cubicBezTo>
                        <a:pt x="0" y="32"/>
                        <a:pt x="0" y="40"/>
                        <a:pt x="5" y="45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68" y="21"/>
                        <a:pt x="68" y="21"/>
                        <a:pt x="68" y="21"/>
                      </a:cubicBezTo>
                      <a:lnTo>
                        <a:pt x="77" y="12"/>
                      </a:ln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3" name="Freeform 178">
                  <a:extLst>
                    <a:ext uri="{FF2B5EF4-FFF2-40B4-BE49-F238E27FC236}">
                      <a16:creationId xmlns:a16="http://schemas.microsoft.com/office/drawing/2014/main" id="{04246207-4F66-4A58-A671-F34C4A688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838" y="2838450"/>
                  <a:ext cx="406400" cy="401638"/>
                </a:xfrm>
                <a:custGeom>
                  <a:avLst/>
                  <a:gdLst>
                    <a:gd name="T0" fmla="*/ 150 w 256"/>
                    <a:gd name="T1" fmla="*/ 253 h 253"/>
                    <a:gd name="T2" fmla="*/ 256 w 256"/>
                    <a:gd name="T3" fmla="*/ 184 h 253"/>
                    <a:gd name="T4" fmla="*/ 163 w 256"/>
                    <a:gd name="T5" fmla="*/ 0 h 253"/>
                    <a:gd name="T6" fmla="*/ 127 w 256"/>
                    <a:gd name="T7" fmla="*/ 30 h 253"/>
                    <a:gd name="T8" fmla="*/ 83 w 256"/>
                    <a:gd name="T9" fmla="*/ 53 h 253"/>
                    <a:gd name="T10" fmla="*/ 36 w 256"/>
                    <a:gd name="T11" fmla="*/ 72 h 253"/>
                    <a:gd name="T12" fmla="*/ 0 w 256"/>
                    <a:gd name="T13" fmla="*/ 102 h 253"/>
                    <a:gd name="T14" fmla="*/ 150 w 256"/>
                    <a:gd name="T15" fmla="*/ 253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6" h="253">
                      <a:moveTo>
                        <a:pt x="150" y="253"/>
                      </a:moveTo>
                      <a:lnTo>
                        <a:pt x="256" y="184"/>
                      </a:lnTo>
                      <a:lnTo>
                        <a:pt x="163" y="0"/>
                      </a:lnTo>
                      <a:lnTo>
                        <a:pt x="127" y="30"/>
                      </a:lnTo>
                      <a:lnTo>
                        <a:pt x="83" y="53"/>
                      </a:lnTo>
                      <a:lnTo>
                        <a:pt x="36" y="72"/>
                      </a:lnTo>
                      <a:lnTo>
                        <a:pt x="0" y="102"/>
                      </a:lnTo>
                      <a:lnTo>
                        <a:pt x="150" y="25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4" name="Freeform 179">
                  <a:extLst>
                    <a:ext uri="{FF2B5EF4-FFF2-40B4-BE49-F238E27FC236}">
                      <a16:creationId xmlns:a16="http://schemas.microsoft.com/office/drawing/2014/main" id="{357D0B7F-0EA4-4FED-B42C-202F2EC47A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8463" y="2889250"/>
                  <a:ext cx="87313" cy="87313"/>
                </a:xfrm>
                <a:custGeom>
                  <a:avLst/>
                  <a:gdLst>
                    <a:gd name="T0" fmla="*/ 29 w 29"/>
                    <a:gd name="T1" fmla="*/ 12 h 29"/>
                    <a:gd name="T2" fmla="*/ 22 w 29"/>
                    <a:gd name="T3" fmla="*/ 5 h 29"/>
                    <a:gd name="T4" fmla="*/ 5 w 29"/>
                    <a:gd name="T5" fmla="*/ 5 h 29"/>
                    <a:gd name="T6" fmla="*/ 5 w 29"/>
                    <a:gd name="T7" fmla="*/ 23 h 29"/>
                    <a:gd name="T8" fmla="*/ 11 w 29"/>
                    <a:gd name="T9" fmla="*/ 29 h 29"/>
                    <a:gd name="T10" fmla="*/ 29 w 29"/>
                    <a:gd name="T11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2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10"/>
                        <a:pt x="0" y="18"/>
                        <a:pt x="5" y="23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lnTo>
                        <a:pt x="29" y="1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5" name="Freeform 180">
                  <a:extLst>
                    <a:ext uri="{FF2B5EF4-FFF2-40B4-BE49-F238E27FC236}">
                      <a16:creationId xmlns:a16="http://schemas.microsoft.com/office/drawing/2014/main" id="{05C64F9C-7C83-4288-B5E1-B4D590BE6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5138" y="2852738"/>
                  <a:ext cx="87313" cy="87313"/>
                </a:xfrm>
                <a:custGeom>
                  <a:avLst/>
                  <a:gdLst>
                    <a:gd name="T0" fmla="*/ 29 w 29"/>
                    <a:gd name="T1" fmla="*/ 11 h 29"/>
                    <a:gd name="T2" fmla="*/ 22 w 29"/>
                    <a:gd name="T3" fmla="*/ 4 h 29"/>
                    <a:gd name="T4" fmla="*/ 5 w 29"/>
                    <a:gd name="T5" fmla="*/ 4 h 29"/>
                    <a:gd name="T6" fmla="*/ 5 w 29"/>
                    <a:gd name="T7" fmla="*/ 22 h 29"/>
                    <a:gd name="T8" fmla="*/ 12 w 29"/>
                    <a:gd name="T9" fmla="*/ 29 h 29"/>
                    <a:gd name="T10" fmla="*/ 29 w 29"/>
                    <a:gd name="T11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1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18" y="0"/>
                        <a:pt x="10" y="0"/>
                        <a:pt x="5" y="4"/>
                      </a:cubicBezTo>
                      <a:cubicBezTo>
                        <a:pt x="0" y="9"/>
                        <a:pt x="0" y="17"/>
                        <a:pt x="5" y="22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lnTo>
                        <a:pt x="29" y="11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6" name="Freeform 182">
                  <a:extLst>
                    <a:ext uri="{FF2B5EF4-FFF2-40B4-BE49-F238E27FC236}">
                      <a16:creationId xmlns:a16="http://schemas.microsoft.com/office/drawing/2014/main" id="{2C3DC01A-233F-44FC-B146-2EE1E8F5E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5601" y="3027363"/>
                  <a:ext cx="266700" cy="190500"/>
                </a:xfrm>
                <a:custGeom>
                  <a:avLst/>
                  <a:gdLst>
                    <a:gd name="T0" fmla="*/ 88 w 88"/>
                    <a:gd name="T1" fmla="*/ 63 h 63"/>
                    <a:gd name="T2" fmla="*/ 23 w 88"/>
                    <a:gd name="T3" fmla="*/ 40 h 63"/>
                    <a:gd name="T4" fmla="*/ 30 w 88"/>
                    <a:gd name="T5" fmla="*/ 0 h 63"/>
                    <a:gd name="T6" fmla="*/ 88 w 88"/>
                    <a:gd name="T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3">
                      <a:moveTo>
                        <a:pt x="88" y="63"/>
                      </a:moveTo>
                      <a:cubicBezTo>
                        <a:pt x="88" y="63"/>
                        <a:pt x="42" y="60"/>
                        <a:pt x="23" y="40"/>
                      </a:cubicBezTo>
                      <a:cubicBezTo>
                        <a:pt x="0" y="15"/>
                        <a:pt x="30" y="0"/>
                        <a:pt x="30" y="0"/>
                      </a:cubicBezTo>
                      <a:lnTo>
                        <a:pt x="88" y="6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7" name="Freeform 183">
                  <a:extLst>
                    <a:ext uri="{FF2B5EF4-FFF2-40B4-BE49-F238E27FC236}">
                      <a16:creationId xmlns:a16="http://schemas.microsoft.com/office/drawing/2014/main" id="{3F7DB7EF-0179-43B9-9FD2-7F7C823FD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8138" y="3009900"/>
                  <a:ext cx="147638" cy="153988"/>
                </a:xfrm>
                <a:custGeom>
                  <a:avLst/>
                  <a:gdLst>
                    <a:gd name="T0" fmla="*/ 45 w 49"/>
                    <a:gd name="T1" fmla="*/ 32 h 51"/>
                    <a:gd name="T2" fmla="*/ 44 w 49"/>
                    <a:gd name="T3" fmla="*/ 47 h 51"/>
                    <a:gd name="T4" fmla="*/ 44 w 49"/>
                    <a:gd name="T5" fmla="*/ 47 h 51"/>
                    <a:gd name="T6" fmla="*/ 29 w 49"/>
                    <a:gd name="T7" fmla="*/ 46 h 51"/>
                    <a:gd name="T8" fmla="*/ 4 w 49"/>
                    <a:gd name="T9" fmla="*/ 19 h 51"/>
                    <a:gd name="T10" fmla="*/ 5 w 49"/>
                    <a:gd name="T11" fmla="*/ 4 h 51"/>
                    <a:gd name="T12" fmla="*/ 5 w 49"/>
                    <a:gd name="T13" fmla="*/ 4 h 51"/>
                    <a:gd name="T14" fmla="*/ 20 w 49"/>
                    <a:gd name="T15" fmla="*/ 5 h 51"/>
                    <a:gd name="T16" fmla="*/ 45 w 49"/>
                    <a:gd name="T17" fmla="*/ 3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51">
                      <a:moveTo>
                        <a:pt x="45" y="32"/>
                      </a:moveTo>
                      <a:cubicBezTo>
                        <a:pt x="49" y="36"/>
                        <a:pt x="49" y="43"/>
                        <a:pt x="44" y="47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0" y="51"/>
                        <a:pt x="33" y="50"/>
                        <a:pt x="29" y="46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0" y="15"/>
                        <a:pt x="1" y="8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9" y="0"/>
                        <a:pt x="16" y="1"/>
                        <a:pt x="20" y="5"/>
                      </a:cubicBezTo>
                      <a:lnTo>
                        <a:pt x="45" y="3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8" name="Freeform 184">
                  <a:extLst>
                    <a:ext uri="{FF2B5EF4-FFF2-40B4-BE49-F238E27FC236}">
                      <a16:creationId xmlns:a16="http://schemas.microsoft.com/office/drawing/2014/main" id="{E71AE820-E5B1-4CE0-ABBA-06E063C12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838" y="3000375"/>
                  <a:ext cx="84138" cy="96838"/>
                </a:xfrm>
                <a:custGeom>
                  <a:avLst/>
                  <a:gdLst>
                    <a:gd name="T0" fmla="*/ 10 w 28"/>
                    <a:gd name="T1" fmla="*/ 27 h 32"/>
                    <a:gd name="T2" fmla="*/ 9 w 28"/>
                    <a:gd name="T3" fmla="*/ 9 h 32"/>
                    <a:gd name="T4" fmla="*/ 28 w 28"/>
                    <a:gd name="T5" fmla="*/ 18 h 32"/>
                    <a:gd name="T6" fmla="*/ 21 w 28"/>
                    <a:gd name="T7" fmla="*/ 32 h 32"/>
                    <a:gd name="T8" fmla="*/ 10 w 28"/>
                    <a:gd name="T9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2">
                      <a:moveTo>
                        <a:pt x="10" y="27"/>
                      </a:moveTo>
                      <a:cubicBezTo>
                        <a:pt x="10" y="27"/>
                        <a:pt x="18" y="18"/>
                        <a:pt x="9" y="9"/>
                      </a:cubicBezTo>
                      <a:cubicBezTo>
                        <a:pt x="0" y="0"/>
                        <a:pt x="28" y="18"/>
                        <a:pt x="28" y="18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69" name="Freeform 185">
                  <a:extLst>
                    <a:ext uri="{FF2B5EF4-FFF2-40B4-BE49-F238E27FC236}">
                      <a16:creationId xmlns:a16="http://schemas.microsoft.com/office/drawing/2014/main" id="{14787C78-E3D6-4051-807F-FCDE74AFF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7176" y="2973388"/>
                  <a:ext cx="157163" cy="109538"/>
                </a:xfrm>
                <a:custGeom>
                  <a:avLst/>
                  <a:gdLst>
                    <a:gd name="T0" fmla="*/ 5 w 52"/>
                    <a:gd name="T1" fmla="*/ 7 h 36"/>
                    <a:gd name="T2" fmla="*/ 0 w 52"/>
                    <a:gd name="T3" fmla="*/ 16 h 36"/>
                    <a:gd name="T4" fmla="*/ 9 w 52"/>
                    <a:gd name="T5" fmla="*/ 21 h 36"/>
                    <a:gd name="T6" fmla="*/ 36 w 52"/>
                    <a:gd name="T7" fmla="*/ 34 h 36"/>
                    <a:gd name="T8" fmla="*/ 50 w 52"/>
                    <a:gd name="T9" fmla="*/ 29 h 36"/>
                    <a:gd name="T10" fmla="*/ 45 w 52"/>
                    <a:gd name="T11" fmla="*/ 16 h 36"/>
                    <a:gd name="T12" fmla="*/ 18 w 52"/>
                    <a:gd name="T13" fmla="*/ 3 h 36"/>
                    <a:gd name="T14" fmla="*/ 5 w 52"/>
                    <a:gd name="T15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36">
                      <a:moveTo>
                        <a:pt x="5" y="7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41" y="36"/>
                        <a:pt x="47" y="34"/>
                        <a:pt x="50" y="29"/>
                      </a:cubicBezTo>
                      <a:cubicBezTo>
                        <a:pt x="52" y="25"/>
                        <a:pt x="50" y="19"/>
                        <a:pt x="45" y="16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3" y="0"/>
                        <a:pt x="7" y="2"/>
                        <a:pt x="5" y="7"/>
                      </a:cubicBez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70" name="Freeform 186">
                  <a:extLst>
                    <a:ext uri="{FF2B5EF4-FFF2-40B4-BE49-F238E27FC236}">
                      <a16:creationId xmlns:a16="http://schemas.microsoft.com/office/drawing/2014/main" id="{6C552FC1-71A0-4823-926F-6FB8430FF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7176" y="3006725"/>
                  <a:ext cx="57150" cy="42863"/>
                </a:xfrm>
                <a:custGeom>
                  <a:avLst/>
                  <a:gdLst>
                    <a:gd name="T0" fmla="*/ 12 w 19"/>
                    <a:gd name="T1" fmla="*/ 5 h 14"/>
                    <a:gd name="T2" fmla="*/ 3 w 19"/>
                    <a:gd name="T3" fmla="*/ 0 h 14"/>
                    <a:gd name="T4" fmla="*/ 0 w 19"/>
                    <a:gd name="T5" fmla="*/ 5 h 14"/>
                    <a:gd name="T6" fmla="*/ 9 w 19"/>
                    <a:gd name="T7" fmla="*/ 10 h 14"/>
                    <a:gd name="T8" fmla="*/ 19 w 19"/>
                    <a:gd name="T9" fmla="*/ 14 h 14"/>
                    <a:gd name="T10" fmla="*/ 12 w 19"/>
                    <a:gd name="T11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4">
                      <a:moveTo>
                        <a:pt x="12" y="5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8" y="10"/>
                        <a:pt x="16" y="7"/>
                        <a:pt x="12" y="5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71" name="Freeform 187">
                  <a:extLst>
                    <a:ext uri="{FF2B5EF4-FFF2-40B4-BE49-F238E27FC236}">
                      <a16:creationId xmlns:a16="http://schemas.microsoft.com/office/drawing/2014/main" id="{F88279C4-E7C9-4E99-BA8E-6F74C569E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1151" y="2982913"/>
                  <a:ext cx="84138" cy="66675"/>
                </a:xfrm>
                <a:custGeom>
                  <a:avLst/>
                  <a:gdLst>
                    <a:gd name="T0" fmla="*/ 13 w 28"/>
                    <a:gd name="T1" fmla="*/ 6 h 22"/>
                    <a:gd name="T2" fmla="*/ 28 w 28"/>
                    <a:gd name="T3" fmla="*/ 22 h 22"/>
                    <a:gd name="T4" fmla="*/ 0 w 28"/>
                    <a:gd name="T5" fmla="*/ 0 h 22"/>
                    <a:gd name="T6" fmla="*/ 13 w 28"/>
                    <a:gd name="T7" fmla="*/ 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22">
                      <a:moveTo>
                        <a:pt x="13" y="6"/>
                      </a:move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3" y="22"/>
                        <a:pt x="0" y="0"/>
                      </a:cubicBezTo>
                      <a:cubicBezTo>
                        <a:pt x="8" y="4"/>
                        <a:pt x="13" y="6"/>
                        <a:pt x="13" y="6"/>
                      </a:cubicBez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72" name="Freeform 188">
                  <a:extLst>
                    <a:ext uri="{FF2B5EF4-FFF2-40B4-BE49-F238E27FC236}">
                      <a16:creationId xmlns:a16="http://schemas.microsoft.com/office/drawing/2014/main" id="{54CFE104-DC9F-4913-B5B6-8AF077936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401" y="3043238"/>
                  <a:ext cx="455613" cy="304800"/>
                </a:xfrm>
                <a:custGeom>
                  <a:avLst/>
                  <a:gdLst>
                    <a:gd name="T0" fmla="*/ 109 w 287"/>
                    <a:gd name="T1" fmla="*/ 0 h 192"/>
                    <a:gd name="T2" fmla="*/ 287 w 287"/>
                    <a:gd name="T3" fmla="*/ 139 h 192"/>
                    <a:gd name="T4" fmla="*/ 95 w 287"/>
                    <a:gd name="T5" fmla="*/ 192 h 192"/>
                    <a:gd name="T6" fmla="*/ 0 w 287"/>
                    <a:gd name="T7" fmla="*/ 89 h 192"/>
                    <a:gd name="T8" fmla="*/ 109 w 287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7" h="192">
                      <a:moveTo>
                        <a:pt x="109" y="0"/>
                      </a:moveTo>
                      <a:lnTo>
                        <a:pt x="287" y="139"/>
                      </a:lnTo>
                      <a:lnTo>
                        <a:pt x="95" y="192"/>
                      </a:lnTo>
                      <a:lnTo>
                        <a:pt x="0" y="89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948799-51AE-4692-BA3F-1E0D094ACFE0}"/>
              </a:ext>
            </a:extLst>
          </p:cNvPr>
          <p:cNvGrpSpPr/>
          <p:nvPr/>
        </p:nvGrpSpPr>
        <p:grpSpPr>
          <a:xfrm>
            <a:off x="5662153" y="2327213"/>
            <a:ext cx="1642550" cy="1999785"/>
            <a:chOff x="5503728" y="2213527"/>
            <a:chExt cx="1610489" cy="19607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217A40-7558-4305-B461-D18617A2F40E}"/>
                </a:ext>
              </a:extLst>
            </p:cNvPr>
            <p:cNvSpPr/>
            <p:nvPr/>
          </p:nvSpPr>
          <p:spPr>
            <a:xfrm>
              <a:off x="5503728" y="3466393"/>
              <a:ext cx="161048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defRPr/>
              </a:pPr>
              <a: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Training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57189F3-33CA-4D29-AFB6-B97AADC2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899272" y="2213527"/>
              <a:ext cx="819400" cy="120539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1BD642E-DEFE-45B9-8524-D75F5FAB31B2}"/>
              </a:ext>
            </a:extLst>
          </p:cNvPr>
          <p:cNvGrpSpPr/>
          <p:nvPr/>
        </p:nvGrpSpPr>
        <p:grpSpPr>
          <a:xfrm>
            <a:off x="7849810" y="2327058"/>
            <a:ext cx="1779745" cy="1999942"/>
            <a:chOff x="7453007" y="2213374"/>
            <a:chExt cx="1745006" cy="196090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5E0B58-FF04-4AD8-A4A7-B6471892DC11}"/>
                </a:ext>
              </a:extLst>
            </p:cNvPr>
            <p:cNvSpPr/>
            <p:nvPr/>
          </p:nvSpPr>
          <p:spPr>
            <a:xfrm>
              <a:off x="7520266" y="3466393"/>
              <a:ext cx="161048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defRPr/>
              </a:pPr>
              <a: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20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Tools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58F20E1-48C1-4DCB-AB5C-A2699F131D9B}"/>
                </a:ext>
              </a:extLst>
            </p:cNvPr>
            <p:cNvGrpSpPr/>
            <p:nvPr/>
          </p:nvGrpSpPr>
          <p:grpSpPr>
            <a:xfrm>
              <a:off x="7453007" y="2213374"/>
              <a:ext cx="1745006" cy="1177578"/>
              <a:chOff x="7353454" y="2213374"/>
              <a:chExt cx="1745006" cy="117757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A0FFC0F-765C-41EE-A980-1A581F9DC524}"/>
                  </a:ext>
                </a:extLst>
              </p:cNvPr>
              <p:cNvGrpSpPr/>
              <p:nvPr/>
            </p:nvGrpSpPr>
            <p:grpSpPr>
              <a:xfrm>
                <a:off x="7353454" y="2213374"/>
                <a:ext cx="1517514" cy="1152575"/>
                <a:chOff x="7377113" y="1308100"/>
                <a:chExt cx="1277937" cy="847725"/>
              </a:xfrm>
            </p:grpSpPr>
            <p:sp>
              <p:nvSpPr>
                <p:cNvPr id="81" name="AutoShape 190">
                  <a:extLst>
                    <a:ext uri="{FF2B5EF4-FFF2-40B4-BE49-F238E27FC236}">
                      <a16:creationId xmlns:a16="http://schemas.microsoft.com/office/drawing/2014/main" id="{30AD41F4-D7B1-4FD8-83FE-80F88DED4C4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377113" y="1308100"/>
                  <a:ext cx="1277937" cy="847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248">
                    <a:defRPr/>
                  </a:pPr>
                  <a:endParaRPr lang="en-US" sz="1873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82" name="Rectangle 192">
                  <a:extLst>
                    <a:ext uri="{FF2B5EF4-FFF2-40B4-BE49-F238E27FC236}">
                      <a16:creationId xmlns:a16="http://schemas.microsoft.com/office/drawing/2014/main" id="{F1770879-2A63-456D-9DE3-A89186692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4201" y="1393963"/>
                  <a:ext cx="564787" cy="761862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248">
                    <a:defRPr/>
                  </a:pPr>
                  <a:endParaRPr lang="en-US" sz="1873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83" name="Rectangle 193">
                  <a:extLst>
                    <a:ext uri="{FF2B5EF4-FFF2-40B4-BE49-F238E27FC236}">
                      <a16:creationId xmlns:a16="http://schemas.microsoft.com/office/drawing/2014/main" id="{A4A805C4-7AD3-49BE-B1F4-9FC1DA6A3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6663" y="1393963"/>
                  <a:ext cx="271895" cy="761862"/>
                </a:xfrm>
                <a:prstGeom prst="rect">
                  <a:avLst/>
                </a:prstGeom>
                <a:solidFill>
                  <a:srgbClr val="A32B01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248">
                    <a:defRPr/>
                  </a:pPr>
                  <a:endParaRPr lang="en-US" sz="1873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84" name="Freeform 194">
                  <a:extLst>
                    <a:ext uri="{FF2B5EF4-FFF2-40B4-BE49-F238E27FC236}">
                      <a16:creationId xmlns:a16="http://schemas.microsoft.com/office/drawing/2014/main" id="{4CFE8441-A2C0-4E99-BFAA-6186AB560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6520" y="1394833"/>
                  <a:ext cx="392039" cy="216395"/>
                </a:xfrm>
                <a:custGeom>
                  <a:avLst/>
                  <a:gdLst>
                    <a:gd name="T0" fmla="*/ 215 w 348"/>
                    <a:gd name="T1" fmla="*/ 133 h 133"/>
                    <a:gd name="T2" fmla="*/ 0 w 348"/>
                    <a:gd name="T3" fmla="*/ 133 h 133"/>
                    <a:gd name="T4" fmla="*/ 130 w 348"/>
                    <a:gd name="T5" fmla="*/ 0 h 133"/>
                    <a:gd name="T6" fmla="*/ 348 w 348"/>
                    <a:gd name="T7" fmla="*/ 0 h 133"/>
                    <a:gd name="T8" fmla="*/ 215 w 348"/>
                    <a:gd name="T9" fmla="*/ 133 h 133"/>
                    <a:gd name="connsiteX0" fmla="*/ 4375 w 8197"/>
                    <a:gd name="connsiteY0" fmla="*/ 10000 h 10000"/>
                    <a:gd name="connsiteX1" fmla="*/ 0 w 8197"/>
                    <a:gd name="connsiteY1" fmla="*/ 10000 h 10000"/>
                    <a:gd name="connsiteX2" fmla="*/ 1933 w 8197"/>
                    <a:gd name="connsiteY2" fmla="*/ 0 h 10000"/>
                    <a:gd name="connsiteX3" fmla="*/ 8197 w 8197"/>
                    <a:gd name="connsiteY3" fmla="*/ 0 h 10000"/>
                    <a:gd name="connsiteX4" fmla="*/ 4375 w 8197"/>
                    <a:gd name="connsiteY4" fmla="*/ 10000 h 10000"/>
                    <a:gd name="connsiteX0" fmla="*/ 7639 w 10000"/>
                    <a:gd name="connsiteY0" fmla="*/ 10249 h 10249"/>
                    <a:gd name="connsiteX1" fmla="*/ 0 w 10000"/>
                    <a:gd name="connsiteY1" fmla="*/ 10000 h 10249"/>
                    <a:gd name="connsiteX2" fmla="*/ 2358 w 10000"/>
                    <a:gd name="connsiteY2" fmla="*/ 0 h 10249"/>
                    <a:gd name="connsiteX3" fmla="*/ 10000 w 10000"/>
                    <a:gd name="connsiteY3" fmla="*/ 0 h 10249"/>
                    <a:gd name="connsiteX4" fmla="*/ 7639 w 10000"/>
                    <a:gd name="connsiteY4" fmla="*/ 10249 h 1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249">
                      <a:moveTo>
                        <a:pt x="7639" y="10249"/>
                      </a:moveTo>
                      <a:lnTo>
                        <a:pt x="0" y="10000"/>
                      </a:lnTo>
                      <a:lnTo>
                        <a:pt x="2358" y="0"/>
                      </a:lnTo>
                      <a:lnTo>
                        <a:pt x="10000" y="0"/>
                      </a:lnTo>
                      <a:lnTo>
                        <a:pt x="7639" y="10249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248">
                    <a:defRPr/>
                  </a:pPr>
                  <a:endParaRPr lang="en-US" sz="1873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85" name="Freeform 195">
                  <a:extLst>
                    <a:ext uri="{FF2B5EF4-FFF2-40B4-BE49-F238E27FC236}">
                      <a16:creationId xmlns:a16="http://schemas.microsoft.com/office/drawing/2014/main" id="{9E11B9EF-82B1-4681-953F-DA20CC5B1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4148" y="1394833"/>
                  <a:ext cx="673941" cy="209443"/>
                </a:xfrm>
                <a:custGeom>
                  <a:avLst/>
                  <a:gdLst>
                    <a:gd name="T0" fmla="*/ 457 w 457"/>
                    <a:gd name="T1" fmla="*/ 133 h 133"/>
                    <a:gd name="T2" fmla="*/ 157 w 457"/>
                    <a:gd name="T3" fmla="*/ 133 h 133"/>
                    <a:gd name="T4" fmla="*/ 0 w 457"/>
                    <a:gd name="T5" fmla="*/ 0 h 133"/>
                    <a:gd name="T6" fmla="*/ 300 w 457"/>
                    <a:gd name="T7" fmla="*/ 0 h 133"/>
                    <a:gd name="T8" fmla="*/ 457 w 457"/>
                    <a:gd name="T9" fmla="*/ 133 h 133"/>
                    <a:gd name="connsiteX0" fmla="*/ 10000 w 10000"/>
                    <a:gd name="connsiteY0" fmla="*/ 10000 h 10000"/>
                    <a:gd name="connsiteX1" fmla="*/ 3435 w 10000"/>
                    <a:gd name="connsiteY1" fmla="*/ 10000 h 10000"/>
                    <a:gd name="connsiteX2" fmla="*/ 0 w 10000"/>
                    <a:gd name="connsiteY2" fmla="*/ 0 h 10000"/>
                    <a:gd name="connsiteX3" fmla="*/ 8660 w 10000"/>
                    <a:gd name="connsiteY3" fmla="*/ 0 h 10000"/>
                    <a:gd name="connsiteX4" fmla="*/ 10000 w 10000"/>
                    <a:gd name="connsiteY4" fmla="*/ 10000 h 10000"/>
                    <a:gd name="connsiteX0" fmla="*/ 10667 w 10667"/>
                    <a:gd name="connsiteY0" fmla="*/ 10000 h 10000"/>
                    <a:gd name="connsiteX1" fmla="*/ 3435 w 10667"/>
                    <a:gd name="connsiteY1" fmla="*/ 10000 h 10000"/>
                    <a:gd name="connsiteX2" fmla="*/ 0 w 10667"/>
                    <a:gd name="connsiteY2" fmla="*/ 0 h 10000"/>
                    <a:gd name="connsiteX3" fmla="*/ 8660 w 10667"/>
                    <a:gd name="connsiteY3" fmla="*/ 0 h 10000"/>
                    <a:gd name="connsiteX4" fmla="*/ 10667 w 10667"/>
                    <a:gd name="connsiteY4" fmla="*/ 10000 h 10000"/>
                    <a:gd name="connsiteX0" fmla="*/ 10667 w 10667"/>
                    <a:gd name="connsiteY0" fmla="*/ 10000 h 10084"/>
                    <a:gd name="connsiteX1" fmla="*/ 1467 w 10667"/>
                    <a:gd name="connsiteY1" fmla="*/ 10084 h 10084"/>
                    <a:gd name="connsiteX2" fmla="*/ 0 w 10667"/>
                    <a:gd name="connsiteY2" fmla="*/ 0 h 10084"/>
                    <a:gd name="connsiteX3" fmla="*/ 8660 w 10667"/>
                    <a:gd name="connsiteY3" fmla="*/ 0 h 10084"/>
                    <a:gd name="connsiteX4" fmla="*/ 10667 w 10667"/>
                    <a:gd name="connsiteY4" fmla="*/ 10000 h 10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7" h="10084">
                      <a:moveTo>
                        <a:pt x="10667" y="10000"/>
                      </a:moveTo>
                      <a:lnTo>
                        <a:pt x="1467" y="10084"/>
                      </a:lnTo>
                      <a:lnTo>
                        <a:pt x="0" y="0"/>
                      </a:lnTo>
                      <a:lnTo>
                        <a:pt x="8660" y="0"/>
                      </a:lnTo>
                      <a:lnTo>
                        <a:pt x="10667" y="10000"/>
                      </a:lnTo>
                      <a:close/>
                    </a:path>
                  </a:pathLst>
                </a:custGeom>
                <a:solidFill>
                  <a:srgbClr val="FE4A0A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248">
                    <a:defRPr/>
                  </a:pPr>
                  <a:endParaRPr lang="en-US" sz="1873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DAC38A5-BDB1-4D9A-A5F2-9EFE3D319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3393" y="2481212"/>
                <a:ext cx="895067" cy="90974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FBEFC3-ADF6-43B8-AF14-40B10FEF1CFA}"/>
              </a:ext>
            </a:extLst>
          </p:cNvPr>
          <p:cNvGrpSpPr/>
          <p:nvPr/>
        </p:nvGrpSpPr>
        <p:grpSpPr>
          <a:xfrm>
            <a:off x="10174665" y="2329889"/>
            <a:ext cx="1642550" cy="1837074"/>
            <a:chOff x="9851377" y="2216150"/>
            <a:chExt cx="1610489" cy="18012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2E41758-1EA8-4CA4-BF20-B66AC5277B07}"/>
                </a:ext>
              </a:extLst>
            </p:cNvPr>
            <p:cNvSpPr/>
            <p:nvPr/>
          </p:nvSpPr>
          <p:spPr>
            <a:xfrm>
              <a:off x="9851377" y="3617256"/>
              <a:ext cx="16104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Webinars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16FEB41-F94A-4DAA-ADBB-2F839675E89F}"/>
                </a:ext>
              </a:extLst>
            </p:cNvPr>
            <p:cNvGrpSpPr/>
            <p:nvPr/>
          </p:nvGrpSpPr>
          <p:grpSpPr>
            <a:xfrm>
              <a:off x="10039877" y="2216150"/>
              <a:ext cx="1233488" cy="1268413"/>
              <a:chOff x="9902825" y="2216150"/>
              <a:chExt cx="1233488" cy="1268413"/>
            </a:xfrm>
          </p:grpSpPr>
          <p:sp>
            <p:nvSpPr>
              <p:cNvPr id="89" name="AutoShape 199">
                <a:extLst>
                  <a:ext uri="{FF2B5EF4-FFF2-40B4-BE49-F238E27FC236}">
                    <a16:creationId xmlns:a16="http://schemas.microsoft.com/office/drawing/2014/main" id="{FC788D17-6A38-47D3-B870-3CA53435C93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9902825" y="2216150"/>
                <a:ext cx="1228725" cy="1263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0" name="Freeform 201">
                <a:extLst>
                  <a:ext uri="{FF2B5EF4-FFF2-40B4-BE49-F238E27FC236}">
                    <a16:creationId xmlns:a16="http://schemas.microsoft.com/office/drawing/2014/main" id="{AEBE1AA2-70C4-4097-A45B-9EE77AD79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2216150"/>
                <a:ext cx="1228725" cy="1231900"/>
              </a:xfrm>
              <a:custGeom>
                <a:avLst/>
                <a:gdLst>
                  <a:gd name="T0" fmla="*/ 178 w 306"/>
                  <a:gd name="T1" fmla="*/ 305 h 307"/>
                  <a:gd name="T2" fmla="*/ 173 w 306"/>
                  <a:gd name="T3" fmla="*/ 305 h 307"/>
                  <a:gd name="T4" fmla="*/ 1 w 306"/>
                  <a:gd name="T5" fmla="*/ 133 h 307"/>
                  <a:gd name="T6" fmla="*/ 1 w 306"/>
                  <a:gd name="T7" fmla="*/ 128 h 307"/>
                  <a:gd name="T8" fmla="*/ 128 w 306"/>
                  <a:gd name="T9" fmla="*/ 2 h 307"/>
                  <a:gd name="T10" fmla="*/ 133 w 306"/>
                  <a:gd name="T11" fmla="*/ 2 h 307"/>
                  <a:gd name="T12" fmla="*/ 305 w 306"/>
                  <a:gd name="T13" fmla="*/ 174 h 307"/>
                  <a:gd name="T14" fmla="*/ 305 w 306"/>
                  <a:gd name="T15" fmla="*/ 179 h 307"/>
                  <a:gd name="T16" fmla="*/ 178 w 306"/>
                  <a:gd name="T17" fmla="*/ 30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6" h="307">
                    <a:moveTo>
                      <a:pt x="178" y="305"/>
                    </a:moveTo>
                    <a:cubicBezTo>
                      <a:pt x="177" y="307"/>
                      <a:pt x="175" y="307"/>
                      <a:pt x="173" y="305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0" y="132"/>
                      <a:pt x="0" y="130"/>
                      <a:pt x="1" y="128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9" y="0"/>
                      <a:pt x="131" y="0"/>
                      <a:pt x="133" y="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6" y="175"/>
                      <a:pt x="306" y="177"/>
                      <a:pt x="305" y="179"/>
                    </a:cubicBezTo>
                    <a:lnTo>
                      <a:pt x="178" y="3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1" name="Freeform 202">
                <a:extLst>
                  <a:ext uri="{FF2B5EF4-FFF2-40B4-BE49-F238E27FC236}">
                    <a16:creationId xmlns:a16="http://schemas.microsoft.com/office/drawing/2014/main" id="{0135C1AF-0431-4B4F-9B1A-D16B93FC8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5538" y="2324100"/>
                <a:ext cx="1016000" cy="1011238"/>
              </a:xfrm>
              <a:custGeom>
                <a:avLst/>
                <a:gdLst>
                  <a:gd name="T0" fmla="*/ 151 w 253"/>
                  <a:gd name="T1" fmla="*/ 251 h 252"/>
                  <a:gd name="T2" fmla="*/ 147 w 253"/>
                  <a:gd name="T3" fmla="*/ 251 h 252"/>
                  <a:gd name="T4" fmla="*/ 2 w 253"/>
                  <a:gd name="T5" fmla="*/ 105 h 252"/>
                  <a:gd name="T6" fmla="*/ 2 w 253"/>
                  <a:gd name="T7" fmla="*/ 101 h 252"/>
                  <a:gd name="T8" fmla="*/ 102 w 253"/>
                  <a:gd name="T9" fmla="*/ 1 h 252"/>
                  <a:gd name="T10" fmla="*/ 106 w 253"/>
                  <a:gd name="T11" fmla="*/ 1 h 252"/>
                  <a:gd name="T12" fmla="*/ 251 w 253"/>
                  <a:gd name="T13" fmla="*/ 147 h 252"/>
                  <a:gd name="T14" fmla="*/ 251 w 253"/>
                  <a:gd name="T15" fmla="*/ 151 h 252"/>
                  <a:gd name="T16" fmla="*/ 151 w 253"/>
                  <a:gd name="T17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" h="252">
                    <a:moveTo>
                      <a:pt x="151" y="251"/>
                    </a:moveTo>
                    <a:cubicBezTo>
                      <a:pt x="150" y="252"/>
                      <a:pt x="148" y="252"/>
                      <a:pt x="147" y="251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0" y="104"/>
                      <a:pt x="0" y="102"/>
                      <a:pt x="2" y="10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0"/>
                      <a:pt x="105" y="0"/>
                      <a:pt x="106" y="1"/>
                    </a:cubicBezTo>
                    <a:cubicBezTo>
                      <a:pt x="251" y="147"/>
                      <a:pt x="251" y="147"/>
                      <a:pt x="251" y="147"/>
                    </a:cubicBezTo>
                    <a:cubicBezTo>
                      <a:pt x="253" y="148"/>
                      <a:pt x="253" y="150"/>
                      <a:pt x="251" y="151"/>
                    </a:cubicBezTo>
                    <a:lnTo>
                      <a:pt x="151" y="251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2" name="Freeform 203">
                <a:extLst>
                  <a:ext uri="{FF2B5EF4-FFF2-40B4-BE49-F238E27FC236}">
                    <a16:creationId xmlns:a16="http://schemas.microsoft.com/office/drawing/2014/main" id="{5F9731E3-8870-474D-8236-2005E0622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3725" y="2584450"/>
                <a:ext cx="17463" cy="17463"/>
              </a:xfrm>
              <a:custGeom>
                <a:avLst/>
                <a:gdLst>
                  <a:gd name="T0" fmla="*/ 3 w 4"/>
                  <a:gd name="T1" fmla="*/ 3 h 4"/>
                  <a:gd name="T2" fmla="*/ 0 w 4"/>
                  <a:gd name="T3" fmla="*/ 3 h 4"/>
                  <a:gd name="T4" fmla="*/ 1 w 4"/>
                  <a:gd name="T5" fmla="*/ 0 h 4"/>
                  <a:gd name="T6" fmla="*/ 3 w 4"/>
                  <a:gd name="T7" fmla="*/ 0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1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7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D111BB1-449D-4AB4-813F-AFFFB4793F2C}"/>
                  </a:ext>
                </a:extLst>
              </p:cNvPr>
              <p:cNvCxnSpPr/>
              <p:nvPr/>
            </p:nvCxnSpPr>
            <p:spPr>
              <a:xfrm>
                <a:off x="10104571" y="2735264"/>
                <a:ext cx="507866" cy="516731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64C7903-81AE-4A19-906A-46AA5B6CC4F7}"/>
                  </a:ext>
                </a:extLst>
              </p:cNvPr>
              <p:cNvCxnSpPr/>
              <p:nvPr/>
            </p:nvCxnSpPr>
            <p:spPr>
              <a:xfrm>
                <a:off x="10146823" y="2694304"/>
                <a:ext cx="507866" cy="516731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687442-D8E7-4244-B6DB-F4513D1F8C28}"/>
                  </a:ext>
                </a:extLst>
              </p:cNvPr>
              <p:cNvCxnSpPr/>
              <p:nvPr/>
            </p:nvCxnSpPr>
            <p:spPr>
              <a:xfrm>
                <a:off x="10272121" y="2596276"/>
                <a:ext cx="507866" cy="516731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356501-1371-4D75-8C9A-34D770EE7B8D}"/>
                  </a:ext>
                </a:extLst>
              </p:cNvPr>
              <p:cNvCxnSpPr/>
              <p:nvPr/>
            </p:nvCxnSpPr>
            <p:spPr>
              <a:xfrm>
                <a:off x="10314121" y="2554265"/>
                <a:ext cx="507866" cy="516731"/>
              </a:xfrm>
              <a:prstGeom prst="line">
                <a:avLst/>
              </a:prstGeom>
              <a:noFill/>
              <a:ln w="1587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E93348A-3BF5-4294-AECB-5DF96B05E45D}"/>
                  </a:ext>
                </a:extLst>
              </p:cNvPr>
              <p:cNvGrpSpPr/>
              <p:nvPr/>
            </p:nvGrpSpPr>
            <p:grpSpPr>
              <a:xfrm>
                <a:off x="10802938" y="2917825"/>
                <a:ext cx="39688" cy="566738"/>
                <a:chOff x="10802938" y="2917825"/>
                <a:chExt cx="39688" cy="566738"/>
              </a:xfrm>
            </p:grpSpPr>
            <p:sp>
              <p:nvSpPr>
                <p:cNvPr id="98" name="Rectangle 204">
                  <a:extLst>
                    <a:ext uri="{FF2B5EF4-FFF2-40B4-BE49-F238E27FC236}">
                      <a16:creationId xmlns:a16="http://schemas.microsoft.com/office/drawing/2014/main" id="{088E5799-3F87-4D01-9C39-99661275B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02938" y="3379788"/>
                  <a:ext cx="39688" cy="9207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9" name="Freeform 206">
                  <a:extLst>
                    <a:ext uri="{FF2B5EF4-FFF2-40B4-BE49-F238E27FC236}">
                      <a16:creationId xmlns:a16="http://schemas.microsoft.com/office/drawing/2014/main" id="{78068DDC-9522-4269-B19B-0C1DB6A0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02938" y="3471863"/>
                  <a:ext cx="39688" cy="12700"/>
                </a:xfrm>
                <a:custGeom>
                  <a:avLst/>
                  <a:gdLst>
                    <a:gd name="T0" fmla="*/ 10 w 10"/>
                    <a:gd name="T1" fmla="*/ 1 h 3"/>
                    <a:gd name="T2" fmla="*/ 10 w 10"/>
                    <a:gd name="T3" fmla="*/ 0 h 3"/>
                    <a:gd name="T4" fmla="*/ 0 w 10"/>
                    <a:gd name="T5" fmla="*/ 0 h 3"/>
                    <a:gd name="T6" fmla="*/ 0 w 10"/>
                    <a:gd name="T7" fmla="*/ 1 h 3"/>
                    <a:gd name="T8" fmla="*/ 2 w 10"/>
                    <a:gd name="T9" fmla="*/ 3 h 3"/>
                    <a:gd name="T10" fmla="*/ 8 w 10"/>
                    <a:gd name="T11" fmla="*/ 3 h 3"/>
                    <a:gd name="T12" fmla="*/ 10 w 10"/>
                    <a:gd name="T1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3">
                      <a:moveTo>
                        <a:pt x="10" y="1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2"/>
                        <a:pt x="10" y="1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0" name="Freeform 207">
                  <a:extLst>
                    <a:ext uri="{FF2B5EF4-FFF2-40B4-BE49-F238E27FC236}">
                      <a16:creationId xmlns:a16="http://schemas.microsoft.com/office/drawing/2014/main" id="{D364AC4B-A6A5-429A-923A-5FE2A79CD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4050" y="2917825"/>
                  <a:ext cx="15875" cy="23813"/>
                </a:xfrm>
                <a:custGeom>
                  <a:avLst/>
                  <a:gdLst>
                    <a:gd name="T0" fmla="*/ 0 w 4"/>
                    <a:gd name="T1" fmla="*/ 2 h 6"/>
                    <a:gd name="T2" fmla="*/ 0 w 4"/>
                    <a:gd name="T3" fmla="*/ 6 h 6"/>
                    <a:gd name="T4" fmla="*/ 4 w 4"/>
                    <a:gd name="T5" fmla="*/ 6 h 6"/>
                    <a:gd name="T6" fmla="*/ 4 w 4"/>
                    <a:gd name="T7" fmla="*/ 2 h 6"/>
                    <a:gd name="T8" fmla="*/ 2 w 4"/>
                    <a:gd name="T9" fmla="*/ 0 h 6"/>
                    <a:gd name="T10" fmla="*/ 2 w 4"/>
                    <a:gd name="T11" fmla="*/ 0 h 6"/>
                    <a:gd name="T12" fmla="*/ 0 w 4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0" y="2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1" name="Freeform 208">
                  <a:extLst>
                    <a:ext uri="{FF2B5EF4-FFF2-40B4-BE49-F238E27FC236}">
                      <a16:creationId xmlns:a16="http://schemas.microsoft.com/office/drawing/2014/main" id="{64CAFD33-A2ED-474B-BD75-E2D2BFF2D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02938" y="2941638"/>
                  <a:ext cx="39688" cy="84138"/>
                </a:xfrm>
                <a:custGeom>
                  <a:avLst/>
                  <a:gdLst>
                    <a:gd name="T0" fmla="*/ 10 w 10"/>
                    <a:gd name="T1" fmla="*/ 10 h 21"/>
                    <a:gd name="T2" fmla="*/ 7 w 10"/>
                    <a:gd name="T3" fmla="*/ 0 h 21"/>
                    <a:gd name="T4" fmla="*/ 3 w 10"/>
                    <a:gd name="T5" fmla="*/ 0 h 21"/>
                    <a:gd name="T6" fmla="*/ 0 w 10"/>
                    <a:gd name="T7" fmla="*/ 10 h 21"/>
                    <a:gd name="T8" fmla="*/ 0 w 10"/>
                    <a:gd name="T9" fmla="*/ 21 h 21"/>
                    <a:gd name="T10" fmla="*/ 4 w 10"/>
                    <a:gd name="T11" fmla="*/ 21 h 21"/>
                    <a:gd name="T12" fmla="*/ 5 w 10"/>
                    <a:gd name="T13" fmla="*/ 21 h 21"/>
                    <a:gd name="T14" fmla="*/ 10 w 10"/>
                    <a:gd name="T15" fmla="*/ 21 h 21"/>
                    <a:gd name="T16" fmla="*/ 10 w 10"/>
                    <a:gd name="T17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10" y="10"/>
                      </a:moveTo>
                      <a:cubicBezTo>
                        <a:pt x="10" y="7"/>
                        <a:pt x="9" y="1"/>
                        <a:pt x="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7"/>
                        <a:pt x="0" y="1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2" name="Freeform 209">
                  <a:extLst>
                    <a:ext uri="{FF2B5EF4-FFF2-40B4-BE49-F238E27FC236}">
                      <a16:creationId xmlns:a16="http://schemas.microsoft.com/office/drawing/2014/main" id="{C2268B32-6570-429E-95C5-50F17BA2B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4050" y="3424238"/>
                  <a:ext cx="15875" cy="47625"/>
                </a:xfrm>
                <a:custGeom>
                  <a:avLst/>
                  <a:gdLst>
                    <a:gd name="T0" fmla="*/ 1 w 4"/>
                    <a:gd name="T1" fmla="*/ 12 h 12"/>
                    <a:gd name="T2" fmla="*/ 0 w 4"/>
                    <a:gd name="T3" fmla="*/ 11 h 12"/>
                    <a:gd name="T4" fmla="*/ 0 w 4"/>
                    <a:gd name="T5" fmla="*/ 1 h 12"/>
                    <a:gd name="T6" fmla="*/ 1 w 4"/>
                    <a:gd name="T7" fmla="*/ 0 h 12"/>
                    <a:gd name="T8" fmla="*/ 2 w 4"/>
                    <a:gd name="T9" fmla="*/ 0 h 12"/>
                    <a:gd name="T10" fmla="*/ 4 w 4"/>
                    <a:gd name="T11" fmla="*/ 1 h 12"/>
                    <a:gd name="T12" fmla="*/ 4 w 4"/>
                    <a:gd name="T13" fmla="*/ 11 h 12"/>
                    <a:gd name="T14" fmla="*/ 2 w 4"/>
                    <a:gd name="T15" fmla="*/ 12 h 12"/>
                    <a:gd name="T16" fmla="*/ 1 w 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1" y="12"/>
                      </a:moveTo>
                      <a:cubicBezTo>
                        <a:pt x="0" y="12"/>
                        <a:pt x="0" y="12"/>
                        <a:pt x="0" y="1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0"/>
                        <a:pt x="4" y="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2"/>
                        <a:pt x="3" y="12"/>
                        <a:pt x="2" y="12"/>
                      </a:cubicBez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3" name="Rectangle 205">
                  <a:extLst>
                    <a:ext uri="{FF2B5EF4-FFF2-40B4-BE49-F238E27FC236}">
                      <a16:creationId xmlns:a16="http://schemas.microsoft.com/office/drawing/2014/main" id="{97E57874-210D-49A0-A483-CEC094B6A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02938" y="3025775"/>
                  <a:ext cx="39688" cy="354013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7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42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2.08333E-7 -1.01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838 L 3.75E-6 1.85185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My name is Tiago Costa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667F5-0DA9-4118-B80D-0E67E18D2D8D}"/>
              </a:ext>
            </a:extLst>
          </p:cNvPr>
          <p:cNvSpPr txBox="1">
            <a:spLocks/>
          </p:cNvSpPr>
          <p:nvPr/>
        </p:nvSpPr>
        <p:spPr>
          <a:xfrm>
            <a:off x="275635" y="4505374"/>
            <a:ext cx="11655840" cy="129614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tiago.costa@outlook.com</a:t>
            </a:r>
          </a:p>
          <a:p>
            <a:pPr lvl="0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www.tiagocosta.eu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BD488F-417D-47AF-9E61-F0384717B102}"/>
              </a:ext>
            </a:extLst>
          </p:cNvPr>
          <p:cNvSpPr txBox="1">
            <a:spLocks/>
          </p:cNvSpPr>
          <p:nvPr/>
        </p:nvSpPr>
        <p:spPr>
          <a:xfrm>
            <a:off x="371466" y="2417142"/>
            <a:ext cx="11764917" cy="165618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en-US" sz="4400" dirty="0"/>
              <a:t>And this is how you build Intelligent Application with the Microsoft Graph.</a:t>
            </a:r>
            <a:endParaRPr lang="pt-PT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3D351-175F-407A-8E0D-299A92FC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643" y="4637151"/>
            <a:ext cx="1608782" cy="167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796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D177-12AB-4FD5-8F9E-D83D8F0C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BC45-CD1F-467F-9CBB-45B5642C9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307" y="1825625"/>
            <a:ext cx="612049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algn="r">
              <a:buNone/>
            </a:pPr>
            <a:r>
              <a:rPr lang="en-US" sz="4000" dirty="0">
                <a:hlinkClick r:id="rId2"/>
              </a:rPr>
              <a:t>http://mvp.ms/SPSZurich2018</a:t>
            </a:r>
            <a:endParaRPr lang="en-US" sz="400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r>
              <a:rPr lang="en-US" sz="1800" dirty="0"/>
              <a:t>This survey is anonymous, but you can voluntarily enter your name and email address for a chance to win a license of Nintex Workflow Cloud.</a:t>
            </a:r>
          </a:p>
          <a:p>
            <a:pPr marL="0">
              <a:buNone/>
            </a:pPr>
            <a:r>
              <a:rPr lang="en-US" sz="1800" dirty="0"/>
              <a:t>Consent is necessary to participate to the lottery.</a:t>
            </a:r>
            <a:endParaRPr lang="en-US" dirty="0"/>
          </a:p>
        </p:txBody>
      </p:sp>
      <p:pic>
        <p:nvPicPr>
          <p:cNvPr id="4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4CFA3669-E479-457C-AA53-9AF5CE77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0" y="1829182"/>
            <a:ext cx="4321628" cy="434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95" y="0"/>
            <a:ext cx="12226495" cy="7043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693" y="5585993"/>
            <a:ext cx="1230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 for attending</a:t>
            </a:r>
            <a:r>
              <a:rPr lang="de-CH"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 </a:t>
            </a:r>
            <a:endParaRPr lang="en-CH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2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99" b="0" i="0" u="none" strike="noStrike" kern="1200" cap="none" spc="-3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Introduction to the Microsoft Graph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99" b="0" i="0" u="none" strike="noStrike" kern="1200" cap="none" spc="-3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Getting started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99" b="0" i="0" u="none" strike="noStrike" kern="1200" cap="none" spc="-3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SDKs and Code Samples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99" b="0" i="0" u="none" strike="noStrike" kern="1200" cap="none" spc="-3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Resources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93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70" normalizeH="0" baseline="0" noProof="0" dirty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Slides and 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FFAFE3-AB98-4A61-A8FC-475E1AE8412B}"/>
              </a:ext>
            </a:extLst>
          </p:cNvPr>
          <p:cNvSpPr txBox="1">
            <a:spLocks/>
          </p:cNvSpPr>
          <p:nvPr/>
        </p:nvSpPr>
        <p:spPr>
          <a:xfrm>
            <a:off x="277030" y="2674642"/>
            <a:ext cx="11884782" cy="1371033"/>
          </a:xfrm>
          <a:prstGeom prst="rect">
            <a:avLst/>
          </a:prstGeom>
        </p:spPr>
        <p:txBody>
          <a:bodyPr vert="horz" wrap="square" lIns="146246" tIns="91403" rIns="146246" bIns="9140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372">
              <a:defRPr/>
            </a:pPr>
            <a:r>
              <a:rPr lang="pt-PT" sz="7197" b="1" spc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https://github.com/tiagocostapt/Presentations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0723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9757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144000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dirty="0">
                <a:solidFill>
                  <a:schemeClr val="accent1"/>
                </a:solidFill>
                <a:latin typeface="Segoe UI Light"/>
              </a:rPr>
              <a:t>Developer Vision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1DBCCC-3928-41A7-8596-49805C9702B4}"/>
              </a:ext>
            </a:extLst>
          </p:cNvPr>
          <p:cNvSpPr txBox="1">
            <a:spLocks/>
          </p:cNvSpPr>
          <p:nvPr/>
        </p:nvSpPr>
        <p:spPr>
          <a:xfrm>
            <a:off x="459897" y="1213770"/>
            <a:ext cx="11425023" cy="412266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Focus on User experience and their data.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We should bring user data and user experience into our applications.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Microsoft Office has over 1.2 billion users worldwide.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799" spc="-30" dirty="0">
                <a:solidFill>
                  <a:srgbClr val="505050"/>
                </a:solidFill>
                <a:latin typeface="Segoe UI Light"/>
              </a:rPr>
              <a:t>Office 365 numbers are huge with over 120 million monthly active subscribers.</a:t>
            </a:r>
          </a:p>
          <a:p>
            <a:pPr marL="0" marR="0" lvl="0" indent="0" algn="l" defTabSz="932742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799" b="0" i="0" u="none" strike="noStrike" kern="1200" cap="none" spc="-3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25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876F8-7B15-4DD0-9F9E-35EC2D4F4FE5}"/>
              </a:ext>
            </a:extLst>
          </p:cNvPr>
          <p:cNvSpPr txBox="1">
            <a:spLocks/>
          </p:cNvSpPr>
          <p:nvPr/>
        </p:nvSpPr>
        <p:spPr>
          <a:xfrm>
            <a:off x="365760" y="184894"/>
            <a:ext cx="9605554" cy="109728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5400" spc="0" dirty="0">
                <a:solidFill>
                  <a:srgbClr val="00B0F0"/>
                </a:solidFill>
              </a:rPr>
              <a:t>Office 365 Developer momentum</a:t>
            </a:r>
            <a:endParaRPr kumimoji="0" lang="en-US" sz="5400" b="0" i="0" u="none" strike="noStrike" kern="1200" cap="none" spc="-70" normalizeH="0" baseline="0" noProof="0" dirty="0">
              <a:ln w="3175"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5" name="Picture 4" descr="http://www.microsoft.com/global/en-us/news/PublishingImages/exec/Nadella2_print.jpg">
            <a:extLst>
              <a:ext uri="{FF2B5EF4-FFF2-40B4-BE49-F238E27FC236}">
                <a16:creationId xmlns:a16="http://schemas.microsoft.com/office/drawing/2014/main" id="{D132B978-2298-4DE9-BF40-8A828325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08" y="2020001"/>
            <a:ext cx="3415533" cy="49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8664CBC4-D083-4743-BD22-FA949B2031C2}"/>
              </a:ext>
            </a:extLst>
          </p:cNvPr>
          <p:cNvSpPr txBox="1">
            <a:spLocks/>
          </p:cNvSpPr>
          <p:nvPr/>
        </p:nvSpPr>
        <p:spPr>
          <a:xfrm>
            <a:off x="2014997" y="2079078"/>
            <a:ext cx="7173512" cy="22710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43431" fontAlgn="base">
              <a:spcBef>
                <a:spcPct val="0"/>
              </a:spcBef>
              <a:spcAft>
                <a:spcPct val="0"/>
              </a:spcAft>
            </a:pPr>
            <a:r>
              <a:rPr lang="en-US" sz="4352" dirty="0">
                <a:solidFill>
                  <a:prstClr val="black"/>
                </a:solidFill>
                <a:latin typeface="Century Gothic"/>
              </a:rPr>
              <a:t>"The most strategic developer surface area for us is Office 365“ </a:t>
            </a:r>
            <a:br>
              <a:rPr lang="en-US" sz="2448" dirty="0">
                <a:solidFill>
                  <a:prstClr val="black"/>
                </a:solidFill>
                <a:latin typeface="Century Gothic"/>
              </a:rPr>
            </a:br>
            <a:r>
              <a:rPr lang="en-US" sz="6527" dirty="0">
                <a:solidFill>
                  <a:prstClr val="black"/>
                </a:solidFill>
                <a:latin typeface="Century Gothic"/>
              </a:rPr>
              <a:t>- Satya Nadella</a:t>
            </a:r>
            <a:endParaRPr lang="en-US" sz="2448" dirty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465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Internal Group_White with Blue accent_16x9_2013-06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ternal_Group_template_16-9_WHITE_Blue_accents_2013" id="{24136D76-D787-4232-BBAE-4E5C0F4CB86A}" vid="{D97E6118-EA98-479C-AEAE-6DE96F5267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2DCA277E589B4F98D885F6F475BC9E" ma:contentTypeVersion="3" ma:contentTypeDescription="Create a new document." ma:contentTypeScope="" ma:versionID="c301dd609d4fa50874cb1ca2f072f9ec">
  <xsd:schema xmlns:xsd="http://www.w3.org/2001/XMLSchema" xmlns:xs="http://www.w3.org/2001/XMLSchema" xmlns:p="http://schemas.microsoft.com/office/2006/metadata/properties" xmlns:ns2="14191674-ab83-4227-b657-c17eace4bd8b" targetNamespace="http://schemas.microsoft.com/office/2006/metadata/properties" ma:root="true" ma:fieldsID="1bcc79d59b075a89c8c587341e4c23ef" ns2:_="">
    <xsd:import namespace="14191674-ab83-4227-b657-c17eace4bd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91674-ab83-4227-b657-c17eace4bd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F167D-B30F-4260-81E5-F4DA8AFE8AE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4191674-ab83-4227-b657-c17eace4bd8b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2374AB-13C3-43C4-960C-79A44E29E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191674-ab83-4227-b657-c17eace4bd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F09B07-512D-4310-8140-441D09556B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1804</Words>
  <Application>Microsoft Office PowerPoint</Application>
  <PresentationFormat>Widescreen</PresentationFormat>
  <Paragraphs>516</Paragraphs>
  <Slides>45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2</vt:lpstr>
      <vt:lpstr>Office</vt:lpstr>
      <vt:lpstr>4_Internal Group_White with Blue accent_16x9_2013-06</vt:lpstr>
      <vt:lpstr>PowerPoint Presentation</vt:lpstr>
      <vt:lpstr>Thanks to our Sponsors &lt;3</vt:lpstr>
      <vt:lpstr>PowerPoint Presentation</vt:lpstr>
      <vt:lpstr>PowerPoint Presentation</vt:lpstr>
      <vt:lpstr>PowerPoint Presentation</vt:lpstr>
      <vt:lpstr>PowerPoint Presentation</vt:lpstr>
      <vt:lpstr>Introduction to the 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Graph Permissions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Evaluation 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Davide Rotondaro</dc:creator>
  <cp:lastModifiedBy>Tiago Costa</cp:lastModifiedBy>
  <cp:revision>15</cp:revision>
  <dcterms:created xsi:type="dcterms:W3CDTF">2018-04-11T06:53:50Z</dcterms:created>
  <dcterms:modified xsi:type="dcterms:W3CDTF">2018-05-26T13:57:54Z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0x010100712DCA277E589B4F98D885F6F475BC9E</vt:lpwstr>
  </property>
</Properties>
</file>